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2.xml" ContentType="application/vnd.openxmlformats-officedocument.theme+xml"/>
  <Override PartName="/ppt/comments/comment1.xml" ContentType="application/vnd.openxmlformats-officedocument.presentationml.comments+xml"/>
  <Override PartName="/ppt/comments/comment2.xml" ContentType="application/vnd.openxmlformats-officedocument.presentationml.comments+xml"/>
  <Override PartName="/ppt/comments/comment3.xml" ContentType="application/vnd.openxmlformats-officedocument.presentationml.comments+xml"/>
  <Override PartName="/ppt/tags/tag5.xml" ContentType="application/vnd.openxmlformats-officedocument.presentationml.tags+xml"/>
  <Override PartName="/ppt/tags/tag6.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3"/>
  </p:notesMasterIdLst>
  <p:sldIdLst>
    <p:sldId id="1414" r:id="rId2"/>
    <p:sldId id="1479" r:id="rId3"/>
    <p:sldId id="1442" r:id="rId4"/>
    <p:sldId id="1462" r:id="rId5"/>
    <p:sldId id="1476" r:id="rId6"/>
    <p:sldId id="1470" r:id="rId7"/>
    <p:sldId id="1477" r:id="rId8"/>
    <p:sldId id="1478" r:id="rId9"/>
    <p:sldId id="1443" r:id="rId10"/>
    <p:sldId id="1459" r:id="rId11"/>
    <p:sldId id="1453"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harles D" initials="CD" lastIdx="20" clrIdx="0">
    <p:extLst>
      <p:ext uri="{19B8F6BF-5375-455C-9EA6-DF929625EA0E}">
        <p15:presenceInfo xmlns:p15="http://schemas.microsoft.com/office/powerpoint/2012/main" userId="7aa6f9c3fd0ddac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3366FF"/>
    <a:srgbClr val="ED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31348" autoAdjust="0"/>
    <p:restoredTop sz="94660"/>
  </p:normalViewPr>
  <p:slideViewPr>
    <p:cSldViewPr snapToGrid="0">
      <p:cViewPr varScale="1">
        <p:scale>
          <a:sx n="109" d="100"/>
          <a:sy n="109" d="100"/>
        </p:scale>
        <p:origin x="224" y="6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commentAuthors" Target="commentAuthor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5-08-03T23:06:39.012" idx="3">
    <p:pos x="10" y="10"/>
    <p:text>Here Iam</p:text>
    <p:extLst>
      <p:ext uri="{C676402C-5697-4E1C-873F-D02D1690AC5C}">
        <p15:threadingInfo xmlns:p15="http://schemas.microsoft.com/office/powerpoint/2012/main" timeZoneBias="24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25-08-03T23:06:39.012" idx="19">
    <p:pos x="10" y="10"/>
    <p:text>Here Iam</p:text>
    <p:extLst>
      <p:ext uri="{C676402C-5697-4E1C-873F-D02D1690AC5C}">
        <p15:threadingInfo xmlns:p15="http://schemas.microsoft.com/office/powerpoint/2012/main" timeZoneBias="24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25-08-03T23:06:39.012" idx="14">
    <p:pos x="10" y="10"/>
    <p:text>Here Iam</p:text>
    <p:extLst>
      <p:ext uri="{C676402C-5697-4E1C-873F-D02D1690AC5C}">
        <p15:threadingInfo xmlns:p15="http://schemas.microsoft.com/office/powerpoint/2012/main" timeZoneBias="240"/>
      </p:ext>
    </p:extLst>
  </p:cm>
</p:cmLst>
</file>

<file path=ppt/media/image1.jpeg>
</file>

<file path=ppt/media/image2.jpe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t>9/21/25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tags" Target="../tags/tag1.xml"/><Relationship Id="rId5" Type="http://schemas.openxmlformats.org/officeDocument/2006/relationships/slideMaster" Target="../slideMasters/slideMaster1.xml"/><Relationship Id="rId4" Type="http://schemas.openxmlformats.org/officeDocument/2006/relationships/tags" Target="../tags/tag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1"/>
        </a:solidFill>
        <a:effectLst/>
      </p:bgPr>
    </p:bg>
    <p:spTree>
      <p:nvGrpSpPr>
        <p:cNvPr id="1" name=""/>
        <p:cNvGrpSpPr/>
        <p:nvPr/>
      </p:nvGrpSpPr>
      <p:grpSpPr>
        <a:xfrm>
          <a:off x="0" y="0"/>
          <a:ext cx="0" cy="0"/>
          <a:chOff x="0" y="0"/>
          <a:chExt cx="0" cy="0"/>
        </a:xfrm>
      </p:grpSpPr>
      <p:pic>
        <p:nvPicPr>
          <p:cNvPr id="2050" name="Picture 2"/>
          <p:cNvPicPr>
            <a:picLocks noChangeAspect="1"/>
          </p:cNvPicPr>
          <p:nvPr/>
        </p:nvPicPr>
        <p:blipFill>
          <a:blip r:embed="rId2"/>
          <a:srcRect b="3795"/>
          <a:stretch>
            <a:fillRect/>
          </a:stretch>
        </p:blipFill>
        <p:spPr>
          <a:xfrm>
            <a:off x="0" y="260350"/>
            <a:ext cx="12192000" cy="6597650"/>
          </a:xfrm>
          <a:prstGeom prst="rect">
            <a:avLst/>
          </a:prstGeom>
          <a:noFill/>
          <a:ln w="9525">
            <a:noFill/>
          </a:ln>
        </p:spPr>
      </p:pic>
      <p:sp>
        <p:nvSpPr>
          <p:cNvPr id="2051" name="Rectangle 3"/>
          <p:cNvSpPr>
            <a:spLocks noGrp="1" noChangeArrowheads="1"/>
          </p:cNvSpPr>
          <p:nvPr>
            <p:ph type="ctrTitle"/>
          </p:nvPr>
        </p:nvSpPr>
        <p:spPr>
          <a:xfrm>
            <a:off x="624417" y="620713"/>
            <a:ext cx="10943167" cy="1082675"/>
          </a:xfrm>
        </p:spPr>
        <p:txBody>
          <a:bodyPr/>
          <a:lstStyle>
            <a:lvl1pPr>
              <a:defRPr/>
            </a:lvl1pPr>
          </a:lstStyle>
          <a:p>
            <a:pPr lvl="0"/>
            <a:r>
              <a:rPr lang="en-US" altLang="zh-CN" noProof="0"/>
              <a:t>Click to edit Master title style</a:t>
            </a:r>
          </a:p>
        </p:txBody>
      </p:sp>
      <p:sp>
        <p:nvSpPr>
          <p:cNvPr id="2052" name="Rectangle 4"/>
          <p:cNvSpPr>
            <a:spLocks noGrp="1" noChangeArrowheads="1"/>
          </p:cNvSpPr>
          <p:nvPr>
            <p:ph type="subTitle" idx="1"/>
          </p:nvPr>
        </p:nvSpPr>
        <p:spPr>
          <a:xfrm>
            <a:off x="626533" y="1843088"/>
            <a:ext cx="10949517" cy="981075"/>
          </a:xfrm>
        </p:spPr>
        <p:txBody>
          <a:bodyPr/>
          <a:lstStyle>
            <a:lvl1pPr marL="0" indent="0">
              <a:buFontTx/>
              <a:buNone/>
              <a:defRPr/>
            </a:lvl1pPr>
          </a:lstStyle>
          <a:p>
            <a:pPr lvl="0"/>
            <a:r>
              <a:rPr lang="en-US" altLang="zh-CN" noProof="0"/>
              <a:t>Click to edit Master subtitle style</a:t>
            </a:r>
          </a:p>
        </p:txBody>
      </p:sp>
      <p:sp>
        <p:nvSpPr>
          <p:cNvPr id="9" name="Rectangle 5"/>
          <p:cNvSpPr>
            <a:spLocks noGrp="1" noChangeArrowheads="1"/>
          </p:cNvSpPr>
          <p:nvPr>
            <p:ph type="dt" sz="half" idx="2"/>
          </p:nvPr>
        </p:nvSpPr>
        <p:spPr bwMode="auto">
          <a:xfrm>
            <a:off x="609600" y="6245225"/>
            <a:ext cx="2844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fld id="{63A1C593-65D0-4073-BCC9-577B9352EA97}" type="datetimeFigureOut">
              <a:rPr lang="en-US" smtClean="0"/>
              <a:t>9/21/25</a:t>
            </a:fld>
            <a:endParaRPr lang="en-US"/>
          </a:p>
        </p:txBody>
      </p:sp>
      <p:sp>
        <p:nvSpPr>
          <p:cNvPr id="10" name="Rectangle 6"/>
          <p:cNvSpPr>
            <a:spLocks noGrp="1" noChangeArrowheads="1"/>
          </p:cNvSpPr>
          <p:nvPr>
            <p:ph type="ftr" sz="quarter" idx="3"/>
          </p:nvPr>
        </p:nvSpPr>
        <p:spPr bwMode="auto">
          <a:xfrm>
            <a:off x="4165600" y="6245225"/>
            <a:ext cx="3860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endParaRPr lang="en-US"/>
          </a:p>
        </p:txBody>
      </p:sp>
      <p:sp>
        <p:nvSpPr>
          <p:cNvPr id="11" name="Rectangle 7"/>
          <p:cNvSpPr>
            <a:spLocks noGrp="1" noChangeArrowheads="1"/>
          </p:cNvSpPr>
          <p:nvPr>
            <p:ph type="sldNum" sz="quarter" idx="4"/>
          </p:nvPr>
        </p:nvSpPr>
        <p:spPr bwMode="auto">
          <a:xfrm>
            <a:off x="8737600" y="6245225"/>
            <a:ext cx="2844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fld id="{9B618960-8005-486C-9A75-10CB2AAC16F9}" type="slidenum">
              <a:rPr lang="en-US" smtClean="0"/>
              <a:t>‹#›</a:t>
            </a:fld>
            <a:endParaRPr lang="en-US"/>
          </a:p>
        </p:txBody>
      </p: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9/21/25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190500"/>
            <a:ext cx="2743200" cy="593725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190500"/>
            <a:ext cx="8026400" cy="59372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9/21/25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1"/>
            </p:custDataLst>
          </p:nvPr>
        </p:nvSpPr>
        <p:spPr/>
        <p:txBody>
          <a:bodyPr wrap="square" lIns="0" tIns="0" rIns="0" bIns="0">
            <a:normAutofit/>
          </a:bodyPr>
          <a:lstStyle>
            <a:lvl1pPr algn="l" fontAlgn="base">
              <a:defRPr sz="3200">
                <a:solidFill>
                  <a:schemeClr val="tx1">
                    <a:lumMod val="85000"/>
                    <a:lumOff val="15000"/>
                  </a:schemeClr>
                </a:solidFill>
                <a:latin typeface="Arial" panose="020B0604020202020204" pitchFamily="34" charset="0"/>
                <a:sym typeface="Arial" panose="020B0604020202020204" pitchFamily="34" charset="0"/>
              </a:defRPr>
            </a:lvl1pPr>
          </a:lstStyle>
          <a:p>
            <a:r>
              <a:rPr lang="en-US"/>
              <a:t>Click to add title</a:t>
            </a:r>
          </a:p>
        </p:txBody>
      </p:sp>
      <p:sp>
        <p:nvSpPr>
          <p:cNvPr id="3" name="日期占位符 2"/>
          <p:cNvSpPr>
            <a:spLocks noGrp="1"/>
          </p:cNvSpPr>
          <p:nvPr>
            <p:ph type="dt" sz="half" idx="10"/>
            <p:custDataLst>
              <p:tags r:id="rId2"/>
            </p:custDataLst>
          </p:nvPr>
        </p:nvSpPr>
        <p:spPr/>
        <p:txBody>
          <a:bodyPr wrap="square">
            <a:normAutofit/>
          </a:bodyPr>
          <a:lstStyle>
            <a:lvl1pPr>
              <a:defRPr>
                <a:latin typeface="Arial" panose="020B0604020202020204" pitchFamily="34" charset="0"/>
                <a:sym typeface="Arial" panose="020B0604020202020204" pitchFamily="34" charset="0"/>
              </a:defRPr>
            </a:lvl1pPr>
          </a:lstStyle>
          <a:p>
            <a:r>
              <a:rPr lang="en-US"/>
              <a:t>Date Area</a:t>
            </a:r>
          </a:p>
        </p:txBody>
      </p:sp>
      <p:sp>
        <p:nvSpPr>
          <p:cNvPr id="4" name="页脚占位符 3"/>
          <p:cNvSpPr>
            <a:spLocks noGrp="1"/>
          </p:cNvSpPr>
          <p:nvPr>
            <p:ph type="ftr" sz="quarter" idx="11"/>
            <p:custDataLst>
              <p:tags r:id="rId3"/>
            </p:custDataLst>
          </p:nvPr>
        </p:nvSpPr>
        <p:spPr/>
        <p:txBody>
          <a:bodyPr/>
          <a:lstStyle>
            <a:lvl1pPr>
              <a:defRPr>
                <a:latin typeface="Arial" panose="020B0604020202020204" pitchFamily="34" charset="0"/>
                <a:sym typeface="Arial" panose="020B0604020202020204" pitchFamily="34" charset="0"/>
              </a:defRPr>
            </a:lvl1pPr>
          </a:lstStyle>
          <a:p>
            <a:endParaRPr lang="en-US" dirty="0"/>
          </a:p>
        </p:txBody>
      </p:sp>
      <p:sp>
        <p:nvSpPr>
          <p:cNvPr id="5" name="灯片编号占位符 4"/>
          <p:cNvSpPr>
            <a:spLocks noGrp="1"/>
          </p:cNvSpPr>
          <p:nvPr>
            <p:ph type="sldNum" sz="quarter" idx="12"/>
            <p:custDataLst>
              <p:tags r:id="rId4"/>
            </p:custDataLst>
          </p:nvPr>
        </p:nvSpPr>
        <p:spPr/>
        <p:txBody>
          <a:bodyPr wrap="square">
            <a:normAutofit/>
          </a:bodyPr>
          <a:lstStyle>
            <a:lvl1pPr>
              <a:defRPr>
                <a:latin typeface="Arial" panose="020B0604020202020204" pitchFamily="34" charset="0"/>
                <a:sym typeface="Arial" panose="020B0604020202020204" pitchFamily="34" charset="0"/>
              </a:defRPr>
            </a:lvl1pPr>
          </a:lstStyle>
          <a:p>
            <a:fld id="{49AE70B2-8BF9-45C0-BB95-33D1B9D3A854}" type="slidenum">
              <a:rPr lang="en-US" smtClean="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9/21/25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1"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
        <p:nvSpPr>
          <p:cNvPr id="4" name="Date Placeholder 3"/>
          <p:cNvSpPr>
            <a:spLocks noGrp="1"/>
          </p:cNvSpPr>
          <p:nvPr>
            <p:ph type="dt" sz="half" idx="10"/>
          </p:nvPr>
        </p:nvSpPr>
        <p:spPr/>
        <p:txBody>
          <a:bodyPr/>
          <a:lstStyle/>
          <a:p>
            <a:fld id="{63A1C593-65D0-4073-BCC9-577B9352EA97}" type="datetimeFigureOut">
              <a:rPr lang="en-US" smtClean="0"/>
              <a:t>9/21/25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174750"/>
            <a:ext cx="5384800" cy="4953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174750"/>
            <a:ext cx="5384800" cy="4953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3A1C593-65D0-4073-BCC9-577B9352EA97}" type="datetimeFigureOut">
              <a:rPr lang="en-US" smtClean="0"/>
              <a:t>9/21/25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40317"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40317" y="1681163"/>
            <a:ext cx="515831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40317" y="2505075"/>
            <a:ext cx="51583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71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71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3A1C593-65D0-4073-BCC9-577B9352EA97}" type="datetimeFigureOut">
              <a:rPr lang="en-US" smtClean="0"/>
              <a:t>9/21/25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3A1C593-65D0-4073-BCC9-577B9352EA97}" type="datetimeFigureOut">
              <a:rPr lang="en-US" smtClean="0"/>
              <a:t>9/21/25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t>9/21/25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7" y="457200"/>
            <a:ext cx="393276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717"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40317"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t>9/21/25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7" y="457200"/>
            <a:ext cx="393276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717" y="987425"/>
            <a:ext cx="6172200" cy="4873625"/>
          </a:xfrm>
        </p:spPr>
        <p:txBody>
          <a:bodyPr vert="horz" wrap="square" lIns="91440" tIns="45720" rIns="91440" bIns="45720" numCol="1" anchor="t" anchorCtr="0" compatLnSpc="1"/>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base" latinLnBrk="0" hangingPunct="1">
              <a:lnSpc>
                <a:spcPct val="100000"/>
              </a:lnSpc>
              <a:spcBef>
                <a:spcPct val="20000"/>
              </a:spcBef>
              <a:spcAft>
                <a:spcPct val="0"/>
              </a:spcAft>
              <a:buClrTx/>
              <a:buSzTx/>
              <a:buFontTx/>
              <a:buNone/>
              <a:defRPr/>
            </a:pPr>
            <a:endParaRPr kumimoji="0" lang="en-US" sz="3200" b="0" i="0" u="none" strike="noStrike" kern="1200" cap="none" spc="0" normalizeH="0" baseline="0" noProof="0">
              <a:ln>
                <a:noFill/>
              </a:ln>
              <a:solidFill>
                <a:schemeClr val="tx1"/>
              </a:solidFill>
              <a:effectLst/>
              <a:uLnTx/>
              <a:uFillTx/>
              <a:latin typeface="+mn-lt"/>
              <a:ea typeface="+mn-ea"/>
              <a:cs typeface="+mn-cs"/>
            </a:endParaRPr>
          </a:p>
        </p:txBody>
      </p:sp>
      <p:sp>
        <p:nvSpPr>
          <p:cNvPr id="4" name="Text Placeholder 3"/>
          <p:cNvSpPr>
            <a:spLocks noGrp="1"/>
          </p:cNvSpPr>
          <p:nvPr>
            <p:ph type="body" sz="half" idx="2"/>
          </p:nvPr>
        </p:nvSpPr>
        <p:spPr>
          <a:xfrm>
            <a:off x="840317"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t>9/21/25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p:cNvPicPr>
            <a:picLocks noChangeAspect="1"/>
          </p:cNvPicPr>
          <p:nvPr/>
        </p:nvPicPr>
        <p:blipFill>
          <a:blip r:embed="rId14"/>
          <a:stretch>
            <a:fillRect/>
          </a:stretch>
        </p:blipFill>
        <p:spPr>
          <a:xfrm>
            <a:off x="0" y="0"/>
            <a:ext cx="12192000" cy="6858000"/>
          </a:xfrm>
          <a:prstGeom prst="rect">
            <a:avLst/>
          </a:prstGeom>
          <a:noFill/>
          <a:ln w="9525">
            <a:noFill/>
          </a:ln>
        </p:spPr>
      </p:pic>
      <p:sp>
        <p:nvSpPr>
          <p:cNvPr id="1027" name="Rectangle 3"/>
          <p:cNvSpPr>
            <a:spLocks noGrp="1"/>
          </p:cNvSpPr>
          <p:nvPr>
            <p:ph type="title"/>
          </p:nvPr>
        </p:nvSpPr>
        <p:spPr>
          <a:xfrm>
            <a:off x="609600" y="190500"/>
            <a:ext cx="10972800" cy="582613"/>
          </a:xfrm>
          <a:prstGeom prst="rect">
            <a:avLst/>
          </a:prstGeom>
          <a:noFill/>
          <a:ln w="9525">
            <a:noFill/>
          </a:ln>
        </p:spPr>
        <p:txBody>
          <a:bodyPr anchor="ctr" anchorCtr="0"/>
          <a:lstStyle/>
          <a:p>
            <a:pPr lvl="0"/>
            <a:r>
              <a:rPr lang="en-US" altLang="zh-CN" dirty="0"/>
              <a:t>Click to edit Master title style</a:t>
            </a:r>
          </a:p>
        </p:txBody>
      </p:sp>
      <p:sp>
        <p:nvSpPr>
          <p:cNvPr id="1028" name="Rectangle 4"/>
          <p:cNvSpPr>
            <a:spLocks noGrp="1"/>
          </p:cNvSpPr>
          <p:nvPr>
            <p:ph type="body" idx="1"/>
          </p:nvPr>
        </p:nvSpPr>
        <p:spPr>
          <a:xfrm>
            <a:off x="609600" y="1174750"/>
            <a:ext cx="10972800" cy="4953000"/>
          </a:xfrm>
          <a:prstGeom prst="rect">
            <a:avLst/>
          </a:prstGeom>
          <a:noFill/>
          <a:ln w="9525">
            <a:noFill/>
          </a:ln>
        </p:spPr>
        <p:txBody>
          <a:bodyPr/>
          <a:lstStyle/>
          <a:p>
            <a:pPr lvl="0"/>
            <a:r>
              <a:rPr lang="en-US" altLang="zh-CN" dirty="0"/>
              <a:t>Click to 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p>
        </p:txBody>
      </p:sp>
      <p:sp>
        <p:nvSpPr>
          <p:cNvPr id="1029" name="Rectangle 5"/>
          <p:cNvSpPr>
            <a:spLocks noGrp="1" noChangeArrowheads="1"/>
          </p:cNvSpPr>
          <p:nvPr>
            <p:ph type="dt" sz="half" idx="2"/>
          </p:nvPr>
        </p:nvSpPr>
        <p:spPr bwMode="auto">
          <a:xfrm>
            <a:off x="609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sz="1400"/>
            </a:lvl1pPr>
          </a:lstStyle>
          <a:p>
            <a:fld id="{63A1C593-65D0-4073-BCC9-577B9352EA97}" type="datetimeFigureOut">
              <a:rPr lang="en-US" smtClean="0"/>
              <a:t>9/21/25</a:t>
            </a:fld>
            <a:endParaRPr lang="en-US"/>
          </a:p>
        </p:txBody>
      </p:sp>
      <p:sp>
        <p:nvSpPr>
          <p:cNvPr id="1030" name="Rectangle 6"/>
          <p:cNvSpPr>
            <a:spLocks noGrp="1" noChangeArrowheads="1"/>
          </p:cNvSpPr>
          <p:nvPr>
            <p:ph type="ftr" sz="quarter" idx="3"/>
          </p:nvPr>
        </p:nvSpPr>
        <p:spPr bwMode="auto">
          <a:xfrm>
            <a:off x="4165600" y="6245225"/>
            <a:ext cx="3860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ctr">
              <a:defRPr sz="1400"/>
            </a:lvl1pPr>
          </a:lstStyle>
          <a:p>
            <a:endParaRPr lang="en-US"/>
          </a:p>
        </p:txBody>
      </p:sp>
      <p:sp>
        <p:nvSpPr>
          <p:cNvPr id="1031" name="Rectangle 7"/>
          <p:cNvSpPr>
            <a:spLocks noGrp="1" noChangeArrowheads="1"/>
          </p:cNvSpPr>
          <p:nvPr>
            <p:ph type="sldNum" sz="quarter" idx="4"/>
          </p:nvPr>
        </p:nvSpPr>
        <p:spPr bwMode="auto">
          <a:xfrm>
            <a:off x="8737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r">
              <a:defRPr sz="1400"/>
            </a:lvl1pPr>
          </a:lstStyle>
          <a:p>
            <a:fld id="{9B618960-8005-486C-9A75-10CB2AAC16F9}"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l" rtl="0" fontAlgn="base">
        <a:spcBef>
          <a:spcPct val="0"/>
        </a:spcBef>
        <a:spcAft>
          <a:spcPct val="0"/>
        </a:spcAft>
        <a:defRPr sz="3600" kern="1200">
          <a:solidFill>
            <a:schemeClr val="tx1"/>
          </a:solidFill>
          <a:latin typeface="+mj-lt"/>
          <a:ea typeface="+mj-ea"/>
          <a:cs typeface="+mj-cs"/>
        </a:defRPr>
      </a:lvl1pPr>
      <a:lvl2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2pPr>
      <a:lvl3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3pPr>
      <a:lvl4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4pPr>
      <a:lvl5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5pPr>
      <a:lvl6pPr marL="4572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6pPr>
      <a:lvl7pPr marL="9144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7pPr>
      <a:lvl8pPr marL="13716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8pPr>
      <a:lvl9pPr marL="18288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9pPr>
    </p:titleStyle>
    <p:body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www.youtube.com/watch?v=86kPNP5fCnA"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6.xml"/></Relationships>
</file>

<file path=ppt/slides/_rels/slide11.xml.rels><?xml version="1.0" encoding="UTF-8" standalone="yes"?>
<Relationships xmlns="http://schemas.openxmlformats.org/package/2006/relationships"><Relationship Id="rId3" Type="http://schemas.openxmlformats.org/officeDocument/2006/relationships/hyperlink" Target="https://www.youtube.com/watch?v=yNtid3wdDWA&amp;list=RDyNtid3wdDWA&amp;start_radio=1&amp;ab_channel=GaiseBaba" TargetMode="External"/><Relationship Id="rId2" Type="http://schemas.openxmlformats.org/officeDocument/2006/relationships/image" Target="../media/image5.png"/><Relationship Id="rId1" Type="http://schemas.openxmlformats.org/officeDocument/2006/relationships/slideLayout" Target="../slideLayouts/slideLayout4.xml"/><Relationship Id="rId4" Type="http://schemas.openxmlformats.org/officeDocument/2006/relationships/hyperlink" Target="https://www.youtube.com/watch?v=a-wWKL-7Mrg"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www.youtube.com/watch?v=86kPNP5fCnA" TargetMode="External"/><Relationship Id="rId1" Type="http://schemas.openxmlformats.org/officeDocument/2006/relationships/slideLayout" Target="../slideLayouts/slideLayout2.xml"/><Relationship Id="rId4" Type="http://schemas.openxmlformats.org/officeDocument/2006/relationships/comments" Target="../comments/commen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comments" Target="../comments/comment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comments" Target="../comments/comment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347459" y="402590"/>
            <a:ext cx="5517515" cy="2423795"/>
          </a:xfrm>
        </p:spPr>
        <p:txBody>
          <a:bodyPr/>
          <a:lstStyle/>
          <a:p>
            <a:pPr algn="ctr"/>
            <a:r>
              <a:rPr lang="en-US" altLang="zh-CN" sz="4600" b="1" dirty="0">
                <a:solidFill>
                  <a:srgbClr val="FF0000"/>
                </a:solidFill>
                <a:latin typeface="DFKai-SB" panose="03000509000000000000" pitchFamily="65" charset="-120"/>
                <a:ea typeface="DFKai-SB" panose="03000509000000000000" pitchFamily="65" charset="-120"/>
              </a:rPr>
              <a:t>Exodus </a:t>
            </a:r>
            <a:r>
              <a:rPr lang="zh-CN" altLang="en-US" sz="4600" b="1" dirty="0">
                <a:solidFill>
                  <a:srgbClr val="FF0000"/>
                </a:solidFill>
                <a:latin typeface="DFKai-SB" panose="03000509000000000000" pitchFamily="65" charset="-120"/>
                <a:ea typeface="DFKai-SB" panose="03000509000000000000" pitchFamily="65" charset="-120"/>
              </a:rPr>
              <a:t>出埃及記</a:t>
            </a:r>
            <a:r>
              <a:rPr lang="en-US" altLang="zh-CN" sz="4600" b="1" dirty="0">
                <a:solidFill>
                  <a:srgbClr val="FF0000"/>
                </a:solidFill>
                <a:latin typeface="DFKai-SB" panose="03000509000000000000" pitchFamily="65" charset="-120"/>
                <a:ea typeface="DFKai-SB" panose="03000509000000000000" pitchFamily="65" charset="-120"/>
              </a:rPr>
              <a:t> 32:01-10</a:t>
            </a:r>
            <a:br>
              <a:rPr lang="zh-CN" altLang="en-US" sz="4600" b="1" dirty="0">
                <a:solidFill>
                  <a:srgbClr val="FF0000"/>
                </a:solidFill>
                <a:latin typeface="DFKai-SB" panose="03000509000000000000" pitchFamily="65" charset="-120"/>
                <a:ea typeface="DFKai-SB" panose="03000509000000000000" pitchFamily="65" charset="-120"/>
              </a:rPr>
            </a:br>
            <a:r>
              <a:rPr lang="en-US" altLang="zh-CN" sz="4600" b="1" dirty="0">
                <a:solidFill>
                  <a:srgbClr val="FF0000"/>
                </a:solidFill>
                <a:latin typeface="DFKai-SB" panose="03000509000000000000" pitchFamily="65" charset="-120"/>
                <a:ea typeface="DFKai-SB" panose="03000509000000000000" pitchFamily="65" charset="-120"/>
              </a:rPr>
              <a:t> </a:t>
            </a:r>
            <a:r>
              <a:rPr lang="en-US" sz="3200" b="1" dirty="0">
                <a:solidFill>
                  <a:srgbClr val="3366FF"/>
                </a:solidFill>
              </a:rPr>
              <a:t>Moses and Parenting:</a:t>
            </a:r>
            <a:br>
              <a:rPr lang="en-US" sz="3200" b="1" dirty="0">
                <a:solidFill>
                  <a:srgbClr val="3366FF"/>
                </a:solidFill>
              </a:rPr>
            </a:br>
            <a:r>
              <a:rPr lang="en-US" sz="3200" b="1" dirty="0">
                <a:solidFill>
                  <a:srgbClr val="3366FF"/>
                </a:solidFill>
              </a:rPr>
              <a:t>the Golden Calf</a:t>
            </a:r>
            <a:br>
              <a:rPr lang="zh-CN" altLang="en-US" sz="4600" b="1" dirty="0">
                <a:solidFill>
                  <a:srgbClr val="FF0000"/>
                </a:solidFill>
                <a:latin typeface="DFKai-SB" panose="03000509000000000000" pitchFamily="65" charset="-120"/>
                <a:ea typeface="DFKai-SB" panose="03000509000000000000" pitchFamily="65" charset="-120"/>
              </a:rPr>
            </a:br>
            <a:r>
              <a:rPr lang="en-US" altLang="zh-CN" sz="4600" b="1" dirty="0">
                <a:solidFill>
                  <a:srgbClr val="FF0000"/>
                </a:solidFill>
                <a:latin typeface="DFKai-SB" panose="03000509000000000000" pitchFamily="65" charset="-120"/>
                <a:ea typeface="DFKai-SB" panose="03000509000000000000" pitchFamily="65" charset="-120"/>
              </a:rPr>
              <a:t> </a:t>
            </a:r>
            <a:endParaRPr lang="zh-CN" altLang="en-US" sz="4600" b="1" dirty="0">
              <a:solidFill>
                <a:srgbClr val="FF0000"/>
              </a:solidFill>
              <a:latin typeface="DFKai-SB" panose="03000509000000000000" pitchFamily="65" charset="-120"/>
              <a:ea typeface="DFKai-SB" panose="03000509000000000000" pitchFamily="65" charset="-120"/>
            </a:endParaRPr>
          </a:p>
        </p:txBody>
      </p:sp>
      <p:sp>
        <p:nvSpPr>
          <p:cNvPr id="3" name="Subtitle 2"/>
          <p:cNvSpPr>
            <a:spLocks noGrp="1"/>
          </p:cNvSpPr>
          <p:nvPr>
            <p:ph type="subTitle" idx="1"/>
          </p:nvPr>
        </p:nvSpPr>
        <p:spPr>
          <a:xfrm>
            <a:off x="7016750" y="4569460"/>
            <a:ext cx="4178935" cy="2220595"/>
          </a:xfrm>
          <a:scene3d>
            <a:camera prst="obliqueTopRight"/>
            <a:lightRig rig="threePt" dir="t"/>
          </a:scene3d>
        </p:spPr>
        <p:txBody>
          <a:bodyPr>
            <a:scene3d>
              <a:camera prst="isometricTopUp"/>
              <a:lightRig rig="threePt" dir="t"/>
            </a:scene3d>
          </a:bodyPr>
          <a:lstStyle/>
          <a:p>
            <a:pPr algn="ctr"/>
            <a:r>
              <a:rPr lang="zh-CN" altLang="en-US" sz="4400" b="1" dirty="0">
                <a:solidFill>
                  <a:srgbClr val="FFC000"/>
                </a:solidFill>
                <a:latin typeface="DFKai-SB" panose="03000509000000000000" pitchFamily="65" charset="-120"/>
                <a:ea typeface="DFKai-SB" panose="03000509000000000000" pitchFamily="65" charset="-120"/>
                <a:sym typeface="+mn-ea"/>
              </a:rPr>
              <a:t>親子靈修</a:t>
            </a:r>
            <a:br>
              <a:rPr lang="zh-CN" altLang="en-US" sz="4400" b="1" dirty="0">
                <a:solidFill>
                  <a:srgbClr val="FFC000"/>
                </a:solidFill>
                <a:latin typeface="DFKai-SB" panose="03000509000000000000" pitchFamily="65" charset="-120"/>
                <a:ea typeface="DFKai-SB" panose="03000509000000000000" pitchFamily="65" charset="-120"/>
                <a:sym typeface="+mn-ea"/>
              </a:rPr>
            </a:br>
            <a:r>
              <a:rPr lang="en-US" altLang="zh-CN" sz="4400" b="1" dirty="0">
                <a:solidFill>
                  <a:srgbClr val="FFC000"/>
                </a:solidFill>
                <a:latin typeface="DFKai-SB" panose="03000509000000000000" pitchFamily="65" charset="-120"/>
                <a:ea typeface="DFKai-SB" panose="03000509000000000000" pitchFamily="65" charset="-120"/>
                <a:sym typeface="+mn-ea"/>
              </a:rPr>
              <a:t>William</a:t>
            </a:r>
            <a:r>
              <a:rPr lang="zh-CN" altLang="en-US" sz="4400" b="1" dirty="0">
                <a:solidFill>
                  <a:srgbClr val="FFC000"/>
                </a:solidFill>
                <a:latin typeface="DFKai-SB" panose="03000509000000000000" pitchFamily="65" charset="-120"/>
                <a:ea typeface="DFKai-SB" panose="03000509000000000000" pitchFamily="65" charset="-120"/>
                <a:sym typeface="+mn-ea"/>
              </a:rPr>
              <a:t>分享</a:t>
            </a:r>
            <a:endParaRPr lang="en-US" sz="4400" b="1" dirty="0">
              <a:solidFill>
                <a:srgbClr val="FFC000"/>
              </a:solidFill>
              <a:latin typeface="DFKai-SB" panose="03000509000000000000" pitchFamily="65" charset="-120"/>
              <a:ea typeface="DFKai-SB" panose="03000509000000000000" pitchFamily="65" charset="-120"/>
            </a:endParaRPr>
          </a:p>
          <a:p>
            <a:pPr algn="ctr"/>
            <a:r>
              <a:rPr lang="en-US" sz="4400" b="1" dirty="0">
                <a:solidFill>
                  <a:srgbClr val="FFC000"/>
                </a:solidFill>
                <a:latin typeface="DFKai-SB" panose="03000509000000000000" pitchFamily="65" charset="-120"/>
                <a:ea typeface="DFKai-SB" panose="03000509000000000000" pitchFamily="65" charset="-120"/>
              </a:rPr>
              <a:t>09-13-2025</a:t>
            </a:r>
          </a:p>
        </p:txBody>
      </p:sp>
      <p:sp>
        <p:nvSpPr>
          <p:cNvPr id="8" name="Text Box 7"/>
          <p:cNvSpPr txBox="1"/>
          <p:nvPr/>
        </p:nvSpPr>
        <p:spPr>
          <a:xfrm>
            <a:off x="876300" y="2642235"/>
            <a:ext cx="4064000" cy="368300"/>
          </a:xfrm>
          <a:prstGeom prst="rect">
            <a:avLst/>
          </a:prstGeom>
          <a:noFill/>
        </p:spPr>
        <p:txBody>
          <a:bodyPr wrap="square" rtlCol="0">
            <a:spAutoFit/>
          </a:bodyPr>
          <a:lstStyle/>
          <a:p>
            <a:endParaRPr lang="en-US"/>
          </a:p>
        </p:txBody>
      </p:sp>
      <p:pic>
        <p:nvPicPr>
          <p:cNvPr id="6" name="Picture 5">
            <a:hlinkClick r:id="rId2"/>
            <a:extLst>
              <a:ext uri="{FF2B5EF4-FFF2-40B4-BE49-F238E27FC236}">
                <a16:creationId xmlns:a16="http://schemas.microsoft.com/office/drawing/2014/main" id="{834E427E-B1D1-0572-A2DA-E9E9204EBE3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7900" y="0"/>
            <a:ext cx="7772400" cy="4371573"/>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custDataLst>
              <p:tags r:id="rId1"/>
            </p:custDataLst>
          </p:nvPr>
        </p:nvGraphicFramePr>
        <p:xfrm>
          <a:off x="480695" y="478203"/>
          <a:ext cx="11230610" cy="6045689"/>
        </p:xfrm>
        <a:graphic>
          <a:graphicData uri="http://schemas.openxmlformats.org/drawingml/2006/table">
            <a:tbl>
              <a:tblPr firstRow="1" bandRow="1">
                <a:tableStyleId>{5C22544A-7EE6-4342-B048-85BDC9FD1C3A}</a:tableStyleId>
              </a:tblPr>
              <a:tblGrid>
                <a:gridCol w="11230610">
                  <a:extLst>
                    <a:ext uri="{9D8B030D-6E8A-4147-A177-3AD203B41FA5}">
                      <a16:colId xmlns:a16="http://schemas.microsoft.com/office/drawing/2014/main" val="20000"/>
                    </a:ext>
                  </a:extLst>
                </a:gridCol>
              </a:tblGrid>
              <a:tr h="656609">
                <a:tc>
                  <a:txBody>
                    <a:bodyPr/>
                    <a:lstStyle/>
                    <a:p>
                      <a:pPr algn="ctr">
                        <a:buNone/>
                      </a:pPr>
                      <a:r>
                        <a:rPr lang="en-US" altLang="zh-CN" sz="3200" dirty="0"/>
                        <a:t>Closing Prayer</a:t>
                      </a:r>
                    </a:p>
                  </a:txBody>
                  <a:tcPr/>
                </a:tc>
                <a:extLst>
                  <a:ext uri="{0D108BD9-81ED-4DB2-BD59-A6C34878D82A}">
                    <a16:rowId xmlns:a16="http://schemas.microsoft.com/office/drawing/2014/main" val="10000"/>
                  </a:ext>
                </a:extLst>
              </a:tr>
              <a:tr h="5389080">
                <a:tc>
                  <a:txBody>
                    <a:bodyPr/>
                    <a:lstStyle/>
                    <a:p>
                      <a:pPr algn="l">
                        <a:buNone/>
                      </a:pPr>
                      <a:r>
                        <a:rPr lang="en-US" sz="2800" i="1" dirty="0"/>
                        <a:t>Dear Heavenly Father, </a:t>
                      </a:r>
                      <a:r>
                        <a:rPr lang="en-US" sz="2800" dirty="0"/>
                        <a:t>the Glorious Lord, the Creator, and Sovereign of all things. Thank you for your mercy and grace. Thank you for calling us, the parents. Thank you for giving us, the parents, the educational authority. Our children are your heritage. We are the sinners; we do not deserve it. May Your Holy Spirit call us, guide us. Bless our children and young generation to be able to know you, follow you to be the devotional generation. May your name be glorified, generation by generation, and forever. I pray in the name of Jesus. Amen.  </a:t>
                      </a:r>
                      <a:endParaRPr lang="en-US" sz="2800" i="1" dirty="0"/>
                    </a:p>
                  </a:txBody>
                  <a:tcPr marL="137160" marR="137160" marT="137160" marB="137160"/>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37611096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7" name="Content Placeholder 6" descr="Screenshot 2025-07-31 213648"/>
          <p:cNvPicPr>
            <a:picLocks noGrp="1" noChangeAspect="1"/>
          </p:cNvPicPr>
          <p:nvPr>
            <p:ph sz="half" idx="2"/>
          </p:nvPr>
        </p:nvPicPr>
        <p:blipFill>
          <a:blip r:embed="rId2"/>
          <a:srcRect r="15739" b="9740"/>
          <a:stretch>
            <a:fillRect/>
          </a:stretch>
        </p:blipFill>
        <p:spPr>
          <a:xfrm>
            <a:off x="6443980" y="633095"/>
            <a:ext cx="5289550" cy="3101975"/>
          </a:xfrm>
          <a:prstGeom prst="rect">
            <a:avLst/>
          </a:prstGeom>
        </p:spPr>
      </p:pic>
      <p:sp>
        <p:nvSpPr>
          <p:cNvPr id="6" name="Text Box 5"/>
          <p:cNvSpPr txBox="1"/>
          <p:nvPr/>
        </p:nvSpPr>
        <p:spPr>
          <a:xfrm>
            <a:off x="458470" y="2784108"/>
            <a:ext cx="5203191" cy="2308324"/>
          </a:xfrm>
          <a:prstGeom prst="rect">
            <a:avLst/>
          </a:prstGeom>
          <a:noFill/>
        </p:spPr>
        <p:txBody>
          <a:bodyPr wrap="square" rtlCol="0" anchor="t">
            <a:spAutoFit/>
          </a:bodyPr>
          <a:lstStyle/>
          <a:p>
            <a:pPr marL="635" indent="-635">
              <a:buNone/>
            </a:pPr>
            <a:r>
              <a:rPr lang="en-US" altLang="en-US" sz="2400" dirty="0">
                <a:sym typeface="+mn-ea"/>
              </a:rPr>
              <a:t>1.No Turning Back</a:t>
            </a:r>
          </a:p>
          <a:p>
            <a:pPr marL="635" indent="-635">
              <a:buNone/>
            </a:pPr>
            <a:r>
              <a:rPr lang="en-US" altLang="en-US" sz="2400" dirty="0">
                <a:solidFill>
                  <a:srgbClr val="FF0000"/>
                </a:solidFill>
                <a:sym typeface="+mn-ea"/>
                <a:hlinkClick r:id="rId3"/>
              </a:rPr>
              <a:t>https://</a:t>
            </a:r>
            <a:r>
              <a:rPr lang="en-US" altLang="en-US" sz="2400" dirty="0" err="1">
                <a:solidFill>
                  <a:srgbClr val="FF0000"/>
                </a:solidFill>
                <a:sym typeface="+mn-ea"/>
                <a:hlinkClick r:id="rId3"/>
              </a:rPr>
              <a:t>www.youtube.com</a:t>
            </a:r>
            <a:r>
              <a:rPr lang="en-US" altLang="en-US" sz="2400" dirty="0">
                <a:solidFill>
                  <a:srgbClr val="FF0000"/>
                </a:solidFill>
                <a:sym typeface="+mn-ea"/>
                <a:hlinkClick r:id="rId3"/>
              </a:rPr>
              <a:t>/</a:t>
            </a:r>
            <a:r>
              <a:rPr lang="en-US" altLang="en-US" sz="2400" dirty="0" err="1">
                <a:solidFill>
                  <a:srgbClr val="FF0000"/>
                </a:solidFill>
                <a:sym typeface="+mn-ea"/>
                <a:hlinkClick r:id="rId3"/>
              </a:rPr>
              <a:t>watch?v</a:t>
            </a:r>
            <a:r>
              <a:rPr lang="en-US" altLang="en-US" sz="2400" dirty="0">
                <a:solidFill>
                  <a:srgbClr val="FF0000"/>
                </a:solidFill>
                <a:sym typeface="+mn-ea"/>
                <a:hlinkClick r:id="rId3"/>
              </a:rPr>
              <a:t>=yNtid3wdDWA&amp;list=RDyNtid3wdDWA&amp;start_radio=1&amp;ab_channel=</a:t>
            </a:r>
            <a:r>
              <a:rPr lang="en-US" altLang="en-US" sz="2400" dirty="0" err="1">
                <a:solidFill>
                  <a:srgbClr val="FF0000"/>
                </a:solidFill>
                <a:sym typeface="+mn-ea"/>
                <a:hlinkClick r:id="rId3"/>
              </a:rPr>
              <a:t>GaiseBaba</a:t>
            </a:r>
            <a:r>
              <a:rPr lang="en-US" altLang="en-US" sz="2400" dirty="0">
                <a:sym typeface="+mn-ea"/>
                <a:hlinkClick r:id="rId3"/>
              </a:rPr>
              <a:t>         </a:t>
            </a:r>
            <a:endParaRPr lang="en-US" altLang="en-US" sz="2400" dirty="0">
              <a:sym typeface="+mn-ea"/>
            </a:endParaRPr>
          </a:p>
          <a:p>
            <a:pPr marL="635" indent="-635">
              <a:buNone/>
            </a:pPr>
            <a:r>
              <a:rPr lang="en-US" altLang="en-US" sz="2400" dirty="0">
                <a:sym typeface="+mn-ea"/>
              </a:rPr>
              <a:t>Christian Kids</a:t>
            </a:r>
          </a:p>
        </p:txBody>
      </p:sp>
      <p:sp>
        <p:nvSpPr>
          <p:cNvPr id="8" name="Text Box 7"/>
          <p:cNvSpPr txBox="1"/>
          <p:nvPr/>
        </p:nvSpPr>
        <p:spPr>
          <a:xfrm>
            <a:off x="6443980" y="3938270"/>
            <a:ext cx="5399405" cy="2308324"/>
          </a:xfrm>
          <a:prstGeom prst="rect">
            <a:avLst/>
          </a:prstGeom>
          <a:noFill/>
        </p:spPr>
        <p:txBody>
          <a:bodyPr wrap="square" rtlCol="0" anchor="t">
            <a:spAutoFit/>
          </a:bodyPr>
          <a:lstStyle/>
          <a:p>
            <a:pPr marL="0" indent="0" algn="l">
              <a:buNone/>
            </a:pPr>
            <a:r>
              <a:rPr lang="en-US" altLang="en-US" sz="2000" dirty="0">
                <a:sym typeface="+mn-ea"/>
              </a:rPr>
              <a:t>2</a:t>
            </a:r>
            <a:r>
              <a:rPr lang="en-US" altLang="en-US" sz="2400" dirty="0">
                <a:sym typeface="+mn-ea"/>
              </a:rPr>
              <a:t>.</a:t>
            </a:r>
            <a:r>
              <a:rPr lang="en-US" altLang="en-US" sz="2400" dirty="0">
                <a:solidFill>
                  <a:srgbClr val="FF0000"/>
                </a:solidFill>
                <a:sym typeface="+mn-ea"/>
              </a:rPr>
              <a:t> The Song of Moses </a:t>
            </a:r>
            <a:r>
              <a:rPr lang="en-US" altLang="en-US" sz="2400" dirty="0">
                <a:solidFill>
                  <a:srgbClr val="00B050"/>
                </a:solidFill>
                <a:sym typeface="+mn-ea"/>
                <a:hlinkClick r:id="rId4"/>
              </a:rPr>
              <a:t>https://www.youtube.com/watch?v=a-wWKL-7Mrg</a:t>
            </a:r>
            <a:endParaRPr lang="en-US" altLang="en-US" sz="2400" dirty="0">
              <a:solidFill>
                <a:srgbClr val="00B050"/>
              </a:solidFill>
              <a:sym typeface="+mn-ea"/>
            </a:endParaRPr>
          </a:p>
          <a:p>
            <a:pPr marL="0" indent="0" algn="l">
              <a:buNone/>
            </a:pPr>
            <a:r>
              <a:rPr lang="en-US" altLang="en-US" sz="2400" dirty="0">
                <a:sym typeface="+mn-ea"/>
              </a:rPr>
              <a:t>The Song of Moses Like You've Never Heard Before | Christian Worship Song/  World Wide Worship</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F48F6AAA-797E-C43F-F265-AAF46EEAE8A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20308" y="1057328"/>
            <a:ext cx="8695098" cy="5800672"/>
          </a:xfrm>
        </p:spPr>
      </p:pic>
      <p:sp>
        <p:nvSpPr>
          <p:cNvPr id="5" name="Title 1">
            <a:extLst>
              <a:ext uri="{FF2B5EF4-FFF2-40B4-BE49-F238E27FC236}">
                <a16:creationId xmlns:a16="http://schemas.microsoft.com/office/drawing/2014/main" id="{2B146529-F3D4-DA46-5101-4940AB799F28}"/>
              </a:ext>
            </a:extLst>
          </p:cNvPr>
          <p:cNvSpPr>
            <a:spLocks noGrp="1"/>
          </p:cNvSpPr>
          <p:nvPr>
            <p:ph type="title"/>
          </p:nvPr>
        </p:nvSpPr>
        <p:spPr>
          <a:xfrm>
            <a:off x="609600" y="0"/>
            <a:ext cx="10972800" cy="1175657"/>
          </a:xfrm>
        </p:spPr>
        <p:txBody>
          <a:bodyPr/>
          <a:lstStyle/>
          <a:p>
            <a:pPr algn="ctr"/>
            <a:r>
              <a:rPr lang="en-US" altLang="zh-CN" dirty="0"/>
              <a:t>Do you remember the </a:t>
            </a:r>
            <a:r>
              <a:rPr lang="en-US" altLang="zh-CN" i="1" dirty="0">
                <a:solidFill>
                  <a:srgbClr val="FF0000"/>
                </a:solidFill>
              </a:rPr>
              <a:t>Ten Commandments</a:t>
            </a:r>
            <a:r>
              <a:rPr lang="en-US" altLang="zh-CN" dirty="0"/>
              <a:t>?</a:t>
            </a:r>
            <a:br>
              <a:rPr lang="en-US" altLang="zh-CN" dirty="0"/>
            </a:br>
            <a:r>
              <a:rPr lang="zh-CN" altLang="en-US" sz="2000" dirty="0"/>
              <a:t>出埃及記</a:t>
            </a:r>
            <a:r>
              <a:rPr lang="en-US" altLang="zh-CN" sz="2000" dirty="0"/>
              <a:t>(Exodus) 16:32-36</a:t>
            </a:r>
            <a:endParaRPr lang="zh-CN" altLang="en-US" sz="2000" dirty="0"/>
          </a:p>
        </p:txBody>
      </p:sp>
      <p:sp>
        <p:nvSpPr>
          <p:cNvPr id="7" name="TextBox 6">
            <a:extLst>
              <a:ext uri="{FF2B5EF4-FFF2-40B4-BE49-F238E27FC236}">
                <a16:creationId xmlns:a16="http://schemas.microsoft.com/office/drawing/2014/main" id="{EB6E5899-F978-7F65-7D68-87263C2019BF}"/>
              </a:ext>
            </a:extLst>
          </p:cNvPr>
          <p:cNvSpPr txBox="1"/>
          <p:nvPr/>
        </p:nvSpPr>
        <p:spPr>
          <a:xfrm>
            <a:off x="3161396" y="2534334"/>
            <a:ext cx="2406648" cy="646331"/>
          </a:xfrm>
          <a:prstGeom prst="rect">
            <a:avLst/>
          </a:prstGeom>
          <a:noFill/>
          <a:ln w="44450">
            <a:solidFill>
              <a:schemeClr val="accent1"/>
            </a:solidFill>
          </a:ln>
        </p:spPr>
        <p:txBody>
          <a:bodyPr wrap="square">
            <a:spAutoFit/>
          </a:bodyPr>
          <a:lstStyle/>
          <a:p>
            <a:endParaRPr lang="en-US" dirty="0"/>
          </a:p>
          <a:p>
            <a:endParaRPr lang="en-US" dirty="0"/>
          </a:p>
        </p:txBody>
      </p:sp>
      <p:sp>
        <p:nvSpPr>
          <p:cNvPr id="8" name="TextBox 7">
            <a:extLst>
              <a:ext uri="{FF2B5EF4-FFF2-40B4-BE49-F238E27FC236}">
                <a16:creationId xmlns:a16="http://schemas.microsoft.com/office/drawing/2014/main" id="{6E680A18-6798-39E4-1416-DBC10E0D2572}"/>
              </a:ext>
            </a:extLst>
          </p:cNvPr>
          <p:cNvSpPr txBox="1"/>
          <p:nvPr/>
        </p:nvSpPr>
        <p:spPr>
          <a:xfrm>
            <a:off x="3161396" y="3287524"/>
            <a:ext cx="2406648" cy="646331"/>
          </a:xfrm>
          <a:prstGeom prst="rect">
            <a:avLst/>
          </a:prstGeom>
          <a:noFill/>
          <a:ln w="44450">
            <a:solidFill>
              <a:schemeClr val="accent1"/>
            </a:solidFill>
          </a:ln>
        </p:spPr>
        <p:txBody>
          <a:bodyPr wrap="square">
            <a:spAutoFit/>
          </a:bodyPr>
          <a:lstStyle/>
          <a:p>
            <a:endParaRPr lang="en-US" dirty="0"/>
          </a:p>
          <a:p>
            <a:endParaRPr lang="en-US" dirty="0"/>
          </a:p>
        </p:txBody>
      </p:sp>
      <p:sp>
        <p:nvSpPr>
          <p:cNvPr id="9" name="TextBox 8">
            <a:extLst>
              <a:ext uri="{FF2B5EF4-FFF2-40B4-BE49-F238E27FC236}">
                <a16:creationId xmlns:a16="http://schemas.microsoft.com/office/drawing/2014/main" id="{0E4DB014-9318-9BC1-3495-A921A6DCFC15}"/>
              </a:ext>
            </a:extLst>
          </p:cNvPr>
          <p:cNvSpPr txBox="1"/>
          <p:nvPr/>
        </p:nvSpPr>
        <p:spPr>
          <a:xfrm>
            <a:off x="3161396" y="4040714"/>
            <a:ext cx="2618918" cy="646331"/>
          </a:xfrm>
          <a:prstGeom prst="rect">
            <a:avLst/>
          </a:prstGeom>
          <a:noFill/>
          <a:ln w="44450">
            <a:solidFill>
              <a:schemeClr val="accent1"/>
            </a:solidFill>
          </a:ln>
        </p:spPr>
        <p:txBody>
          <a:bodyPr wrap="square">
            <a:spAutoFit/>
          </a:bodyPr>
          <a:lstStyle/>
          <a:p>
            <a:endParaRPr lang="en-US" dirty="0"/>
          </a:p>
          <a:p>
            <a:endParaRPr lang="en-US" dirty="0"/>
          </a:p>
        </p:txBody>
      </p:sp>
    </p:spTree>
    <p:extLst>
      <p:ext uri="{BB962C8B-B14F-4D97-AF65-F5344CB8AC3E}">
        <p14:creationId xmlns:p14="http://schemas.microsoft.com/office/powerpoint/2010/main" val="11811026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chemeClr val="accent1"/>
            </a:gs>
            <a:gs pos="100000">
              <a:schemeClr val="accent1">
                <a:lumMod val="60000"/>
                <a:lumOff val="40000"/>
              </a:schemeClr>
            </a:gs>
          </a:gsLst>
          <a:lin ang="5400000" scaled="1"/>
        </a:gradFill>
        <a:effectLst/>
      </p:bgPr>
    </p:bg>
    <p:spTree>
      <p:nvGrpSpPr>
        <p:cNvPr id="1" name=""/>
        <p:cNvGrpSpPr/>
        <p:nvPr/>
      </p:nvGrpSpPr>
      <p:grpSpPr>
        <a:xfrm>
          <a:off x="0" y="0"/>
          <a:ext cx="0" cy="0"/>
          <a:chOff x="0" y="0"/>
          <a:chExt cx="0" cy="0"/>
        </a:xfrm>
      </p:grpSpPr>
      <p:sp>
        <p:nvSpPr>
          <p:cNvPr id="13" name="Content Placeholder 12">
            <a:extLst>
              <a:ext uri="{FF2B5EF4-FFF2-40B4-BE49-F238E27FC236}">
                <a16:creationId xmlns:a16="http://schemas.microsoft.com/office/drawing/2014/main" id="{7000E64E-CF1C-295C-23A4-8273F1B03026}"/>
              </a:ext>
            </a:extLst>
          </p:cNvPr>
          <p:cNvSpPr>
            <a:spLocks noGrp="1"/>
          </p:cNvSpPr>
          <p:nvPr>
            <p:ph idx="1"/>
          </p:nvPr>
        </p:nvSpPr>
        <p:spPr>
          <a:xfrm>
            <a:off x="734786" y="4961834"/>
            <a:ext cx="10972800" cy="1896166"/>
          </a:xfrm>
        </p:spPr>
        <p:txBody>
          <a:bodyPr/>
          <a:lstStyle/>
          <a:p>
            <a:r>
              <a:rPr lang="en-US" dirty="0"/>
              <a:t>https://</a:t>
            </a:r>
            <a:r>
              <a:rPr lang="en-US" dirty="0" err="1"/>
              <a:t>www.youtube.com</a:t>
            </a:r>
            <a:r>
              <a:rPr lang="en-US" dirty="0"/>
              <a:t>/</a:t>
            </a:r>
            <a:r>
              <a:rPr lang="en-US" dirty="0" err="1"/>
              <a:t>watch?v</a:t>
            </a:r>
            <a:r>
              <a:rPr lang="en-US" dirty="0"/>
              <a:t>=86kPNP5fCnA</a:t>
            </a:r>
          </a:p>
          <a:p>
            <a:r>
              <a:rPr lang="en-US" dirty="0"/>
              <a:t>English Version Video: Exodus 30:01-10.</a:t>
            </a:r>
          </a:p>
          <a:p>
            <a:r>
              <a:rPr lang="en-US" dirty="0"/>
              <a:t>(2 min)</a:t>
            </a:r>
          </a:p>
        </p:txBody>
      </p:sp>
      <p:pic>
        <p:nvPicPr>
          <p:cNvPr id="2" name="Picture 1">
            <a:hlinkClick r:id="rId2"/>
            <a:extLst>
              <a:ext uri="{FF2B5EF4-FFF2-40B4-BE49-F238E27FC236}">
                <a16:creationId xmlns:a16="http://schemas.microsoft.com/office/drawing/2014/main" id="{800C4D67-153C-A6DE-57A9-55C0A38D085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99343" y="244928"/>
            <a:ext cx="7772400" cy="4371573"/>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759957C-E35E-28C6-4300-B3B14FBE7C69}"/>
              </a:ext>
            </a:extLst>
          </p:cNvPr>
          <p:cNvSpPr>
            <a:spLocks noGrp="1"/>
          </p:cNvSpPr>
          <p:nvPr>
            <p:ph type="title"/>
          </p:nvPr>
        </p:nvSpPr>
        <p:spPr>
          <a:xfrm>
            <a:off x="620486" y="843870"/>
            <a:ext cx="10972800" cy="582613"/>
          </a:xfrm>
        </p:spPr>
        <p:txBody>
          <a:bodyPr/>
          <a:lstStyle/>
          <a:p>
            <a:r>
              <a:rPr lang="en-US" dirty="0"/>
              <a:t>Study Exodus 32 from the Parenting Perspective</a:t>
            </a:r>
          </a:p>
        </p:txBody>
      </p:sp>
      <p:graphicFrame>
        <p:nvGraphicFramePr>
          <p:cNvPr id="7" name="Table 6">
            <a:extLst>
              <a:ext uri="{FF2B5EF4-FFF2-40B4-BE49-F238E27FC236}">
                <a16:creationId xmlns:a16="http://schemas.microsoft.com/office/drawing/2014/main" id="{8D676265-D42E-55B3-E448-5111BAF4047F}"/>
              </a:ext>
            </a:extLst>
          </p:cNvPr>
          <p:cNvGraphicFramePr>
            <a:graphicFrameLocks noGrp="1"/>
          </p:cNvGraphicFramePr>
          <p:nvPr>
            <p:extLst>
              <p:ext uri="{D42A27DB-BD31-4B8C-83A1-F6EECF244321}">
                <p14:modId xmlns:p14="http://schemas.microsoft.com/office/powerpoint/2010/main" val="1880553810"/>
              </p:ext>
            </p:extLst>
          </p:nvPr>
        </p:nvGraphicFramePr>
        <p:xfrm>
          <a:off x="620485" y="1926771"/>
          <a:ext cx="10972801" cy="3676598"/>
        </p:xfrm>
        <a:graphic>
          <a:graphicData uri="http://schemas.openxmlformats.org/drawingml/2006/table">
            <a:tbl>
              <a:tblPr firstRow="1" bandRow="1">
                <a:tableStyleId>{5C22544A-7EE6-4342-B048-85BDC9FD1C3A}</a:tableStyleId>
              </a:tblPr>
              <a:tblGrid>
                <a:gridCol w="277586">
                  <a:extLst>
                    <a:ext uri="{9D8B030D-6E8A-4147-A177-3AD203B41FA5}">
                      <a16:colId xmlns:a16="http://schemas.microsoft.com/office/drawing/2014/main" val="1563935256"/>
                    </a:ext>
                  </a:extLst>
                </a:gridCol>
                <a:gridCol w="7217229">
                  <a:extLst>
                    <a:ext uri="{9D8B030D-6E8A-4147-A177-3AD203B41FA5}">
                      <a16:colId xmlns:a16="http://schemas.microsoft.com/office/drawing/2014/main" val="4290631591"/>
                    </a:ext>
                  </a:extLst>
                </a:gridCol>
                <a:gridCol w="3477986">
                  <a:extLst>
                    <a:ext uri="{9D8B030D-6E8A-4147-A177-3AD203B41FA5}">
                      <a16:colId xmlns:a16="http://schemas.microsoft.com/office/drawing/2014/main" val="1609339356"/>
                    </a:ext>
                  </a:extLst>
                </a:gridCol>
              </a:tblGrid>
              <a:tr h="1322615">
                <a:tc>
                  <a:txBody>
                    <a:bodyPr/>
                    <a:lstStyle/>
                    <a:p>
                      <a:r>
                        <a:rPr lang="en-US" dirty="0"/>
                        <a:t>#</a:t>
                      </a:r>
                    </a:p>
                  </a:txBody>
                  <a:tcPr/>
                </a:tc>
                <a:tc>
                  <a:txBody>
                    <a:bodyPr/>
                    <a:lstStyle/>
                    <a:p>
                      <a:r>
                        <a:rPr lang="en-US" sz="3600" dirty="0"/>
                        <a:t>Key Figures </a:t>
                      </a:r>
                    </a:p>
                    <a:p>
                      <a:r>
                        <a:rPr lang="en-US" sz="3600" dirty="0"/>
                        <a:t>in Exodus 32</a:t>
                      </a:r>
                    </a:p>
                  </a:txBody>
                  <a:tcPr/>
                </a:tc>
                <a:tc>
                  <a:txBody>
                    <a:bodyPr/>
                    <a:lstStyle/>
                    <a:p>
                      <a:r>
                        <a:rPr lang="en-US" sz="3600" dirty="0"/>
                        <a:t>Parenting Figures</a:t>
                      </a:r>
                    </a:p>
                  </a:txBody>
                  <a:tcPr/>
                </a:tc>
                <a:extLst>
                  <a:ext uri="{0D108BD9-81ED-4DB2-BD59-A6C34878D82A}">
                    <a16:rowId xmlns:a16="http://schemas.microsoft.com/office/drawing/2014/main" val="3916847106"/>
                  </a:ext>
                </a:extLst>
              </a:tr>
              <a:tr h="784661">
                <a:tc>
                  <a:txBody>
                    <a:bodyPr/>
                    <a:lstStyle/>
                    <a:p>
                      <a:r>
                        <a:rPr lang="en-US" dirty="0"/>
                        <a:t>1</a:t>
                      </a:r>
                    </a:p>
                  </a:txBody>
                  <a:tcPr/>
                </a:tc>
                <a:tc>
                  <a:txBody>
                    <a:bodyPr/>
                    <a:lstStyle/>
                    <a:p>
                      <a:r>
                        <a:rPr lang="en-US" sz="3600" dirty="0"/>
                        <a:t>Moses </a:t>
                      </a:r>
                    </a:p>
                  </a:txBody>
                  <a:tcPr/>
                </a:tc>
                <a:tc>
                  <a:txBody>
                    <a:bodyPr/>
                    <a:lstStyle/>
                    <a:p>
                      <a:r>
                        <a:rPr lang="en-US" sz="3600" dirty="0"/>
                        <a:t>father</a:t>
                      </a:r>
                    </a:p>
                  </a:txBody>
                  <a:tcPr/>
                </a:tc>
                <a:extLst>
                  <a:ext uri="{0D108BD9-81ED-4DB2-BD59-A6C34878D82A}">
                    <a16:rowId xmlns:a16="http://schemas.microsoft.com/office/drawing/2014/main" val="3424692710"/>
                  </a:ext>
                </a:extLst>
              </a:tr>
              <a:tr h="784661">
                <a:tc>
                  <a:txBody>
                    <a:bodyPr/>
                    <a:lstStyle/>
                    <a:p>
                      <a:r>
                        <a:rPr lang="en-US" dirty="0"/>
                        <a:t>2</a:t>
                      </a:r>
                    </a:p>
                  </a:txBody>
                  <a:tcPr/>
                </a:tc>
                <a:tc>
                  <a:txBody>
                    <a:bodyPr/>
                    <a:lstStyle/>
                    <a:p>
                      <a:r>
                        <a:rPr lang="en-US" sz="3600" dirty="0"/>
                        <a:t>Aaron </a:t>
                      </a:r>
                    </a:p>
                  </a:txBody>
                  <a:tcPr/>
                </a:tc>
                <a:tc>
                  <a:txBody>
                    <a:bodyPr/>
                    <a:lstStyle/>
                    <a:p>
                      <a:r>
                        <a:rPr lang="en-US" sz="3600" dirty="0"/>
                        <a:t>mother</a:t>
                      </a:r>
                    </a:p>
                  </a:txBody>
                  <a:tcPr/>
                </a:tc>
                <a:extLst>
                  <a:ext uri="{0D108BD9-81ED-4DB2-BD59-A6C34878D82A}">
                    <a16:rowId xmlns:a16="http://schemas.microsoft.com/office/drawing/2014/main" val="240781630"/>
                  </a:ext>
                </a:extLst>
              </a:tr>
              <a:tr h="784661">
                <a:tc>
                  <a:txBody>
                    <a:bodyPr/>
                    <a:lstStyle/>
                    <a:p>
                      <a:r>
                        <a:rPr lang="en-US" dirty="0"/>
                        <a:t>3</a:t>
                      </a:r>
                    </a:p>
                  </a:txBody>
                  <a:tcPr/>
                </a:tc>
                <a:tc>
                  <a:txBody>
                    <a:bodyPr/>
                    <a:lstStyle/>
                    <a:p>
                      <a:r>
                        <a:rPr lang="en-US" sz="3600" dirty="0"/>
                        <a:t>Israelites </a:t>
                      </a:r>
                    </a:p>
                  </a:txBody>
                  <a:tcPr/>
                </a:tc>
                <a:tc>
                  <a:txBody>
                    <a:bodyPr/>
                    <a:lstStyle/>
                    <a:p>
                      <a:r>
                        <a:rPr lang="en-US" sz="3600" dirty="0"/>
                        <a:t>children</a:t>
                      </a:r>
                    </a:p>
                  </a:txBody>
                  <a:tcPr/>
                </a:tc>
                <a:extLst>
                  <a:ext uri="{0D108BD9-81ED-4DB2-BD59-A6C34878D82A}">
                    <a16:rowId xmlns:a16="http://schemas.microsoft.com/office/drawing/2014/main" val="1113409078"/>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E4C87A-8FE5-DE0D-7D39-9F058872CF09}"/>
              </a:ext>
            </a:extLst>
          </p:cNvPr>
          <p:cNvSpPr>
            <a:spLocks noGrp="1"/>
          </p:cNvSpPr>
          <p:nvPr>
            <p:ph type="title"/>
          </p:nvPr>
        </p:nvSpPr>
        <p:spPr>
          <a:xfrm>
            <a:off x="609600" y="147637"/>
            <a:ext cx="10972800" cy="582613"/>
          </a:xfrm>
        </p:spPr>
        <p:txBody>
          <a:bodyPr/>
          <a:lstStyle/>
          <a:p>
            <a:pPr algn="ctr"/>
            <a:r>
              <a:rPr lang="en-US" altLang="zh-CN" dirty="0"/>
              <a:t>Question to Children 1 </a:t>
            </a:r>
            <a:r>
              <a:rPr lang="en-US" sz="3600" dirty="0"/>
              <a:t>(Exo32:1)</a:t>
            </a:r>
            <a:endParaRPr lang="zh-CN" altLang="en-US" dirty="0"/>
          </a:p>
        </p:txBody>
      </p:sp>
      <p:sp>
        <p:nvSpPr>
          <p:cNvPr id="3" name="TextBox 2">
            <a:extLst>
              <a:ext uri="{FF2B5EF4-FFF2-40B4-BE49-F238E27FC236}">
                <a16:creationId xmlns:a16="http://schemas.microsoft.com/office/drawing/2014/main" id="{ECA4C018-D1B8-2325-3BF7-139F45D21D45}"/>
              </a:ext>
            </a:extLst>
          </p:cNvPr>
          <p:cNvSpPr txBox="1"/>
          <p:nvPr/>
        </p:nvSpPr>
        <p:spPr>
          <a:xfrm>
            <a:off x="609600" y="1131632"/>
            <a:ext cx="11078308" cy="5509200"/>
          </a:xfrm>
          <a:prstGeom prst="rect">
            <a:avLst/>
          </a:prstGeom>
          <a:noFill/>
        </p:spPr>
        <p:txBody>
          <a:bodyPr wrap="square" rtlCol="0">
            <a:spAutoFit/>
          </a:bodyPr>
          <a:lstStyle/>
          <a:p>
            <a:r>
              <a:rPr lang="en-US" sz="3200" dirty="0">
                <a:solidFill>
                  <a:srgbClr val="FF0000"/>
                </a:solidFill>
              </a:rPr>
              <a:t>What was wrong with the Israelites in the desert?</a:t>
            </a:r>
            <a:br>
              <a:rPr lang="en-US" sz="3200" dirty="0">
                <a:solidFill>
                  <a:srgbClr val="FF0000"/>
                </a:solidFill>
              </a:rPr>
            </a:br>
            <a:endParaRPr lang="en-US" sz="3200" dirty="0">
              <a:solidFill>
                <a:srgbClr val="FF0000"/>
              </a:solidFill>
            </a:endParaRPr>
          </a:p>
          <a:p>
            <a:pPr marL="457200" indent="-457200">
              <a:buFont typeface="Wingdings" pitchFamily="2" charset="2"/>
              <a:buChar char="q"/>
            </a:pPr>
            <a:r>
              <a:rPr lang="en-US" sz="3200" dirty="0"/>
              <a:t>- They missed Moses.</a:t>
            </a:r>
          </a:p>
          <a:p>
            <a:pPr marL="457200" indent="-457200">
              <a:buFont typeface="Wingdings" pitchFamily="2" charset="2"/>
              <a:buChar char="q"/>
            </a:pPr>
            <a:r>
              <a:rPr lang="en-US" sz="3200" dirty="0"/>
              <a:t>- They were worried about Moses.</a:t>
            </a:r>
          </a:p>
          <a:p>
            <a:pPr marL="457200" indent="-457200">
              <a:buFont typeface="Wingdings" pitchFamily="2" charset="2"/>
              <a:buChar char="q"/>
            </a:pPr>
            <a:r>
              <a:rPr lang="en-US" sz="3200" dirty="0"/>
              <a:t>- They felt lonely.</a:t>
            </a:r>
          </a:p>
          <a:p>
            <a:pPr marL="457200" indent="-457200">
              <a:buFont typeface="Wingdings" pitchFamily="2" charset="2"/>
              <a:buChar char="q"/>
            </a:pPr>
            <a:r>
              <a:rPr lang="en-US" sz="3200" dirty="0"/>
              <a:t>- They felt lost.</a:t>
            </a:r>
          </a:p>
          <a:p>
            <a:pPr marL="457200" indent="-457200">
              <a:buFont typeface="Wingdings" pitchFamily="2" charset="2"/>
              <a:buChar char="q"/>
            </a:pPr>
            <a:r>
              <a:rPr lang="en-US" sz="3200" dirty="0"/>
              <a:t>- They felt hungry.</a:t>
            </a:r>
          </a:p>
          <a:p>
            <a:pPr marL="457200" indent="-457200">
              <a:buFont typeface="Wingdings" pitchFamily="2" charset="2"/>
              <a:buChar char="q"/>
            </a:pPr>
            <a:r>
              <a:rPr lang="en-US" sz="3200" dirty="0"/>
              <a:t>- They felt bored.</a:t>
            </a:r>
          </a:p>
          <a:p>
            <a:pPr marL="457200" indent="-457200">
              <a:buFont typeface="Wingdings" pitchFamily="2" charset="2"/>
              <a:buChar char="q"/>
            </a:pPr>
            <a:r>
              <a:rPr lang="en-US" sz="3200" dirty="0"/>
              <a:t>- They were impatient.</a:t>
            </a:r>
          </a:p>
          <a:p>
            <a:pPr marL="457200" indent="-457200">
              <a:buFont typeface="Wingdings" pitchFamily="2" charset="2"/>
              <a:buChar char="q"/>
            </a:pPr>
            <a:r>
              <a:rPr lang="en-US" sz="3200" dirty="0"/>
              <a:t>- They were upset.</a:t>
            </a:r>
          </a:p>
          <a:p>
            <a:pPr marL="457200" indent="-457200">
              <a:buFont typeface="Wingdings" pitchFamily="2" charset="2"/>
              <a:buChar char="q"/>
            </a:pPr>
            <a:r>
              <a:rPr lang="en-US" sz="3200" dirty="0"/>
              <a:t>- …</a:t>
            </a:r>
          </a:p>
        </p:txBody>
      </p:sp>
    </p:spTree>
    <p:extLst>
      <p:ext uri="{BB962C8B-B14F-4D97-AF65-F5344CB8AC3E}">
        <p14:creationId xmlns:p14="http://schemas.microsoft.com/office/powerpoint/2010/main" val="3868799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E4C87A-8FE5-DE0D-7D39-9F058872CF09}"/>
              </a:ext>
            </a:extLst>
          </p:cNvPr>
          <p:cNvSpPr>
            <a:spLocks noGrp="1"/>
          </p:cNvSpPr>
          <p:nvPr>
            <p:ph type="title"/>
          </p:nvPr>
        </p:nvSpPr>
        <p:spPr>
          <a:xfrm>
            <a:off x="609600" y="147637"/>
            <a:ext cx="10972800" cy="582613"/>
          </a:xfrm>
        </p:spPr>
        <p:txBody>
          <a:bodyPr/>
          <a:lstStyle/>
          <a:p>
            <a:pPr algn="ctr"/>
            <a:r>
              <a:rPr lang="en-US" altLang="zh-CN" dirty="0"/>
              <a:t>Question to Children 2 </a:t>
            </a:r>
            <a:r>
              <a:rPr lang="en-US" sz="3600" dirty="0"/>
              <a:t>(Exo32:1)</a:t>
            </a:r>
            <a:endParaRPr lang="zh-CN" altLang="en-US" dirty="0"/>
          </a:p>
        </p:txBody>
      </p:sp>
      <p:sp>
        <p:nvSpPr>
          <p:cNvPr id="3" name="TextBox 2">
            <a:extLst>
              <a:ext uri="{FF2B5EF4-FFF2-40B4-BE49-F238E27FC236}">
                <a16:creationId xmlns:a16="http://schemas.microsoft.com/office/drawing/2014/main" id="{ECA4C018-D1B8-2325-3BF7-139F45D21D45}"/>
              </a:ext>
            </a:extLst>
          </p:cNvPr>
          <p:cNvSpPr txBox="1"/>
          <p:nvPr/>
        </p:nvSpPr>
        <p:spPr>
          <a:xfrm>
            <a:off x="609600" y="1131632"/>
            <a:ext cx="11078308" cy="5509200"/>
          </a:xfrm>
          <a:prstGeom prst="rect">
            <a:avLst/>
          </a:prstGeom>
          <a:noFill/>
        </p:spPr>
        <p:txBody>
          <a:bodyPr wrap="square" rtlCol="0">
            <a:spAutoFit/>
          </a:bodyPr>
          <a:lstStyle/>
          <a:p>
            <a:r>
              <a:rPr lang="en-US" sz="3200" dirty="0">
                <a:solidFill>
                  <a:srgbClr val="FF0000"/>
                </a:solidFill>
              </a:rPr>
              <a:t>What kind of sin did the Israelites commit? (Exo32:1)</a:t>
            </a:r>
            <a:br>
              <a:rPr lang="en-US" sz="3200" dirty="0">
                <a:solidFill>
                  <a:srgbClr val="FF0000"/>
                </a:solidFill>
              </a:rPr>
            </a:br>
            <a:endParaRPr lang="en-US" sz="3200" dirty="0">
              <a:solidFill>
                <a:srgbClr val="FF0000"/>
              </a:solidFill>
            </a:endParaRPr>
          </a:p>
          <a:p>
            <a:pPr marL="457200" indent="-457200">
              <a:buFont typeface="Wingdings" pitchFamily="2" charset="2"/>
              <a:buChar char="q"/>
            </a:pPr>
            <a:r>
              <a:rPr lang="en-US" sz="3200" dirty="0"/>
              <a:t>- They complained to Moses.</a:t>
            </a:r>
          </a:p>
          <a:p>
            <a:pPr marL="457200" indent="-457200">
              <a:buFont typeface="Wingdings" pitchFamily="2" charset="2"/>
              <a:buChar char="q"/>
            </a:pPr>
            <a:r>
              <a:rPr lang="en-US" sz="3200" dirty="0"/>
              <a:t>- They had gossip.</a:t>
            </a:r>
          </a:p>
          <a:p>
            <a:pPr marL="457200" indent="-457200">
              <a:buFont typeface="Wingdings" pitchFamily="2" charset="2"/>
              <a:buChar char="q"/>
            </a:pPr>
            <a:r>
              <a:rPr lang="en-US" sz="3200" dirty="0"/>
              <a:t>- They judged others.</a:t>
            </a:r>
          </a:p>
          <a:p>
            <a:pPr marL="457200" indent="-457200">
              <a:buFont typeface="Wingdings" pitchFamily="2" charset="2"/>
              <a:buChar char="q"/>
            </a:pPr>
            <a:r>
              <a:rPr lang="en-US" sz="3200" dirty="0"/>
              <a:t>- They argued with each other.</a:t>
            </a:r>
          </a:p>
          <a:p>
            <a:pPr marL="457200" indent="-457200">
              <a:buFont typeface="Wingdings" pitchFamily="2" charset="2"/>
              <a:buChar char="q"/>
            </a:pPr>
            <a:r>
              <a:rPr lang="en-US" sz="3200" dirty="0"/>
              <a:t>- They fought each other.</a:t>
            </a:r>
          </a:p>
          <a:p>
            <a:pPr marL="457200" indent="-457200">
              <a:buFont typeface="Wingdings" pitchFamily="2" charset="2"/>
              <a:buChar char="q"/>
            </a:pPr>
            <a:r>
              <a:rPr lang="en-US" sz="3200" dirty="0"/>
              <a:t>- They slaughtered each other.</a:t>
            </a:r>
          </a:p>
          <a:p>
            <a:pPr marL="457200" indent="-457200">
              <a:buFont typeface="Wingdings" pitchFamily="2" charset="2"/>
              <a:buChar char="q"/>
            </a:pPr>
            <a:r>
              <a:rPr lang="en-US" sz="3200" dirty="0"/>
              <a:t>- They wanted to make an idol: a golden calf.</a:t>
            </a:r>
          </a:p>
          <a:p>
            <a:pPr marL="457200" indent="-457200">
              <a:buFont typeface="Wingdings" pitchFamily="2" charset="2"/>
              <a:buChar char="q"/>
            </a:pPr>
            <a:r>
              <a:rPr lang="en-US" sz="3200" dirty="0"/>
              <a:t>- They wanted to make a god.</a:t>
            </a:r>
          </a:p>
          <a:p>
            <a:pPr marL="457200" indent="-457200">
              <a:buFont typeface="Wingdings" pitchFamily="2" charset="2"/>
              <a:buChar char="q"/>
            </a:pPr>
            <a:r>
              <a:rPr lang="en-US" sz="3200" dirty="0"/>
              <a:t>- …</a:t>
            </a:r>
          </a:p>
        </p:txBody>
      </p:sp>
    </p:spTree>
    <p:extLst>
      <p:ext uri="{BB962C8B-B14F-4D97-AF65-F5344CB8AC3E}">
        <p14:creationId xmlns:p14="http://schemas.microsoft.com/office/powerpoint/2010/main" val="542462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E4C87A-8FE5-DE0D-7D39-9F058872CF09}"/>
              </a:ext>
            </a:extLst>
          </p:cNvPr>
          <p:cNvSpPr>
            <a:spLocks noGrp="1"/>
          </p:cNvSpPr>
          <p:nvPr>
            <p:ph type="title"/>
          </p:nvPr>
        </p:nvSpPr>
        <p:spPr>
          <a:xfrm>
            <a:off x="609600" y="147637"/>
            <a:ext cx="10972800" cy="582613"/>
          </a:xfrm>
        </p:spPr>
        <p:txBody>
          <a:bodyPr/>
          <a:lstStyle/>
          <a:p>
            <a:pPr algn="ctr"/>
            <a:r>
              <a:rPr lang="en-US" altLang="zh-CN" dirty="0"/>
              <a:t>Question to Parents </a:t>
            </a:r>
            <a:r>
              <a:rPr lang="en-US" sz="3600" dirty="0"/>
              <a:t>(Exo32:2-5)</a:t>
            </a:r>
            <a:r>
              <a:rPr lang="en-US" altLang="zh-CN" dirty="0"/>
              <a:t> </a:t>
            </a:r>
            <a:endParaRPr lang="zh-CN" altLang="en-US" dirty="0"/>
          </a:p>
        </p:txBody>
      </p:sp>
      <p:sp>
        <p:nvSpPr>
          <p:cNvPr id="3" name="TextBox 2">
            <a:extLst>
              <a:ext uri="{FF2B5EF4-FFF2-40B4-BE49-F238E27FC236}">
                <a16:creationId xmlns:a16="http://schemas.microsoft.com/office/drawing/2014/main" id="{ECA4C018-D1B8-2325-3BF7-139F45D21D45}"/>
              </a:ext>
            </a:extLst>
          </p:cNvPr>
          <p:cNvSpPr txBox="1"/>
          <p:nvPr/>
        </p:nvSpPr>
        <p:spPr>
          <a:xfrm>
            <a:off x="609600" y="1131632"/>
            <a:ext cx="11078308" cy="5016758"/>
          </a:xfrm>
          <a:prstGeom prst="rect">
            <a:avLst/>
          </a:prstGeom>
          <a:noFill/>
        </p:spPr>
        <p:txBody>
          <a:bodyPr wrap="square" rtlCol="0">
            <a:spAutoFit/>
          </a:bodyPr>
          <a:lstStyle/>
          <a:p>
            <a:r>
              <a:rPr lang="en-US" sz="3200" dirty="0">
                <a:solidFill>
                  <a:srgbClr val="FF0000"/>
                </a:solidFill>
              </a:rPr>
              <a:t>What did Aaron respond to the Israelites?</a:t>
            </a:r>
            <a:br>
              <a:rPr lang="en-US" sz="3200" dirty="0">
                <a:solidFill>
                  <a:srgbClr val="FF0000"/>
                </a:solidFill>
              </a:rPr>
            </a:br>
            <a:endParaRPr lang="en-US" sz="3200" dirty="0">
              <a:solidFill>
                <a:srgbClr val="FF0000"/>
              </a:solidFill>
            </a:endParaRPr>
          </a:p>
          <a:p>
            <a:pPr marL="457200" indent="-457200">
              <a:buFont typeface="Wingdings" pitchFamily="2" charset="2"/>
              <a:buChar char="q"/>
            </a:pPr>
            <a:r>
              <a:rPr lang="en-US" sz="3200" dirty="0"/>
              <a:t>- He consoled them.</a:t>
            </a:r>
          </a:p>
          <a:p>
            <a:pPr marL="457200" indent="-457200">
              <a:buFont typeface="Wingdings" pitchFamily="2" charset="2"/>
              <a:buChar char="q"/>
            </a:pPr>
            <a:r>
              <a:rPr lang="en-US" sz="3200" dirty="0"/>
              <a:t>- He comforted them.</a:t>
            </a:r>
          </a:p>
          <a:p>
            <a:pPr marL="457200" indent="-457200">
              <a:buFont typeface="Wingdings" pitchFamily="2" charset="2"/>
              <a:buChar char="q"/>
            </a:pPr>
            <a:r>
              <a:rPr lang="en-US" sz="3200" dirty="0"/>
              <a:t>- He rejected them.</a:t>
            </a:r>
          </a:p>
          <a:p>
            <a:pPr marL="457200" indent="-457200">
              <a:buFont typeface="Wingdings" pitchFamily="2" charset="2"/>
              <a:buChar char="q"/>
            </a:pPr>
            <a:r>
              <a:rPr lang="en-US" sz="3200" dirty="0"/>
              <a:t>- He chided them.</a:t>
            </a:r>
          </a:p>
          <a:p>
            <a:pPr marL="457200" indent="-457200">
              <a:buFont typeface="Wingdings" pitchFamily="2" charset="2"/>
              <a:buChar char="q"/>
            </a:pPr>
            <a:r>
              <a:rPr lang="en-US" sz="3200" dirty="0"/>
              <a:t>- He beat them.</a:t>
            </a:r>
          </a:p>
          <a:p>
            <a:pPr marL="457200" indent="-457200">
              <a:buFont typeface="Wingdings" pitchFamily="2" charset="2"/>
              <a:buChar char="q"/>
            </a:pPr>
            <a:r>
              <a:rPr lang="en-US" sz="3200" dirty="0"/>
              <a:t>- He cursed them.</a:t>
            </a:r>
          </a:p>
          <a:p>
            <a:pPr marL="457200" indent="-457200">
              <a:buFont typeface="Wingdings" pitchFamily="2" charset="2"/>
              <a:buChar char="q"/>
            </a:pPr>
            <a:r>
              <a:rPr lang="en-US" sz="3200" dirty="0"/>
              <a:t>- He abided by them.</a:t>
            </a:r>
          </a:p>
          <a:p>
            <a:pPr marL="457200" indent="-457200">
              <a:buFont typeface="Wingdings" pitchFamily="2" charset="2"/>
              <a:buChar char="q"/>
            </a:pPr>
            <a:r>
              <a:rPr lang="en-US" sz="3200" dirty="0"/>
              <a:t>- …</a:t>
            </a:r>
          </a:p>
        </p:txBody>
      </p:sp>
    </p:spTree>
    <p:extLst>
      <p:ext uri="{BB962C8B-B14F-4D97-AF65-F5344CB8AC3E}">
        <p14:creationId xmlns:p14="http://schemas.microsoft.com/office/powerpoint/2010/main" val="21691171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E4C87A-8FE5-DE0D-7D39-9F058872CF09}"/>
              </a:ext>
            </a:extLst>
          </p:cNvPr>
          <p:cNvSpPr>
            <a:spLocks noGrp="1"/>
          </p:cNvSpPr>
          <p:nvPr>
            <p:ph type="title"/>
          </p:nvPr>
        </p:nvSpPr>
        <p:spPr>
          <a:xfrm>
            <a:off x="609600" y="147637"/>
            <a:ext cx="10972800" cy="582613"/>
          </a:xfrm>
        </p:spPr>
        <p:txBody>
          <a:bodyPr/>
          <a:lstStyle/>
          <a:p>
            <a:pPr algn="ctr"/>
            <a:r>
              <a:rPr lang="en-US" altLang="zh-CN" dirty="0"/>
              <a:t>Question to Parents and Children </a:t>
            </a:r>
            <a:r>
              <a:rPr lang="en-US" sz="3600" dirty="0"/>
              <a:t>(Exo32:10)</a:t>
            </a:r>
            <a:endParaRPr lang="zh-CN" altLang="en-US" dirty="0"/>
          </a:p>
        </p:txBody>
      </p:sp>
      <p:sp>
        <p:nvSpPr>
          <p:cNvPr id="3" name="TextBox 2">
            <a:extLst>
              <a:ext uri="{FF2B5EF4-FFF2-40B4-BE49-F238E27FC236}">
                <a16:creationId xmlns:a16="http://schemas.microsoft.com/office/drawing/2014/main" id="{ECA4C018-D1B8-2325-3BF7-139F45D21D45}"/>
              </a:ext>
            </a:extLst>
          </p:cNvPr>
          <p:cNvSpPr txBox="1"/>
          <p:nvPr/>
        </p:nvSpPr>
        <p:spPr>
          <a:xfrm>
            <a:off x="609600" y="1131632"/>
            <a:ext cx="11078308" cy="6001643"/>
          </a:xfrm>
          <a:prstGeom prst="rect">
            <a:avLst/>
          </a:prstGeom>
          <a:noFill/>
        </p:spPr>
        <p:txBody>
          <a:bodyPr wrap="square" rtlCol="0">
            <a:spAutoFit/>
          </a:bodyPr>
          <a:lstStyle/>
          <a:p>
            <a:r>
              <a:rPr lang="en-US" sz="3200" dirty="0">
                <a:solidFill>
                  <a:srgbClr val="FF0000"/>
                </a:solidFill>
              </a:rPr>
              <a:t>What is the consequence of committing sin?</a:t>
            </a:r>
            <a:br>
              <a:rPr lang="en-US" sz="3200" dirty="0">
                <a:solidFill>
                  <a:srgbClr val="FF0000"/>
                </a:solidFill>
              </a:rPr>
            </a:br>
            <a:endParaRPr lang="en-US" sz="3200" dirty="0">
              <a:solidFill>
                <a:srgbClr val="FF0000"/>
              </a:solidFill>
            </a:endParaRPr>
          </a:p>
          <a:p>
            <a:pPr marL="457200" indent="-457200">
              <a:buFont typeface="Wingdings" pitchFamily="2" charset="2"/>
              <a:buChar char="q"/>
            </a:pPr>
            <a:r>
              <a:rPr lang="en-US" sz="3200" dirty="0"/>
              <a:t>- funny.</a:t>
            </a:r>
          </a:p>
          <a:p>
            <a:pPr marL="457200" indent="-457200">
              <a:buFont typeface="Wingdings" pitchFamily="2" charset="2"/>
              <a:buChar char="q"/>
            </a:pPr>
            <a:r>
              <a:rPr lang="en-US" sz="3200" dirty="0"/>
              <a:t>- happy.</a:t>
            </a:r>
          </a:p>
          <a:p>
            <a:pPr marL="457200" indent="-457200">
              <a:buFont typeface="Wingdings" pitchFamily="2" charset="2"/>
              <a:buChar char="q"/>
            </a:pPr>
            <a:r>
              <a:rPr lang="en-US" sz="3200" dirty="0"/>
              <a:t>- pride.</a:t>
            </a:r>
          </a:p>
          <a:p>
            <a:pPr marL="457200" indent="-457200">
              <a:buFont typeface="Wingdings" pitchFamily="2" charset="2"/>
              <a:buChar char="q"/>
            </a:pPr>
            <a:r>
              <a:rPr lang="en-US" sz="3200" dirty="0"/>
              <a:t>- richer. </a:t>
            </a:r>
          </a:p>
          <a:p>
            <a:pPr marL="457200" indent="-457200">
              <a:buFont typeface="Wingdings" pitchFamily="2" charset="2"/>
              <a:buChar char="q"/>
            </a:pPr>
            <a:r>
              <a:rPr lang="en-US" sz="3200" dirty="0"/>
              <a:t>- encouraging.</a:t>
            </a:r>
          </a:p>
          <a:p>
            <a:pPr marL="457200" indent="-457200">
              <a:buFont typeface="Wingdings" pitchFamily="2" charset="2"/>
              <a:buChar char="q"/>
            </a:pPr>
            <a:r>
              <a:rPr lang="en-US" sz="3200" dirty="0"/>
              <a:t>- blessed.</a:t>
            </a:r>
          </a:p>
          <a:p>
            <a:pPr marL="457200" indent="-457200">
              <a:buFont typeface="Wingdings" pitchFamily="2" charset="2"/>
              <a:buChar char="q"/>
            </a:pPr>
            <a:r>
              <a:rPr lang="en-US" sz="3200" dirty="0"/>
              <a:t>- bittering, painful.</a:t>
            </a:r>
          </a:p>
          <a:p>
            <a:pPr marL="457200" indent="-457200">
              <a:buFont typeface="Wingdings" pitchFamily="2" charset="2"/>
              <a:buChar char="q"/>
            </a:pPr>
            <a:r>
              <a:rPr lang="en-US" sz="3200" dirty="0"/>
              <a:t>- cursed.</a:t>
            </a:r>
          </a:p>
          <a:p>
            <a:pPr marL="457200" indent="-457200">
              <a:buFont typeface="Wingdings" pitchFamily="2" charset="2"/>
              <a:buChar char="q"/>
            </a:pPr>
            <a:r>
              <a:rPr lang="en-US" sz="3200" dirty="0"/>
              <a:t>- death.</a:t>
            </a:r>
          </a:p>
          <a:p>
            <a:pPr marL="457200" indent="-457200">
              <a:buFont typeface="Wingdings" pitchFamily="2" charset="2"/>
              <a:buChar char="q"/>
            </a:pPr>
            <a:r>
              <a:rPr lang="en-US" sz="3200" dirty="0"/>
              <a:t>- …</a:t>
            </a:r>
          </a:p>
        </p:txBody>
      </p:sp>
    </p:spTree>
    <p:extLst>
      <p:ext uri="{BB962C8B-B14F-4D97-AF65-F5344CB8AC3E}">
        <p14:creationId xmlns:p14="http://schemas.microsoft.com/office/powerpoint/2010/main" val="25549837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11081385" cy="686435"/>
          </a:xfrm>
        </p:spPr>
        <p:txBody>
          <a:bodyPr/>
          <a:lstStyle/>
          <a:p>
            <a:pPr algn="ctr"/>
            <a:r>
              <a:rPr lang="zh-CN" altLang="en-US" b="1" dirty="0">
                <a:solidFill>
                  <a:srgbClr val="00B050"/>
                </a:solidFill>
                <a:latin typeface="DFKai-SB" panose="03000509000000000000" pitchFamily="65" charset="-120"/>
                <a:ea typeface="DFKai-SB" panose="03000509000000000000" pitchFamily="65" charset="-120"/>
                <a:sym typeface="+mn-ea"/>
              </a:rPr>
              <a:t>個人反思</a:t>
            </a:r>
            <a:r>
              <a:rPr lang="en-US" altLang="zh-CN" b="1" dirty="0">
                <a:solidFill>
                  <a:srgbClr val="00B050"/>
                </a:solidFill>
                <a:latin typeface="DFKai-SB" panose="03000509000000000000" pitchFamily="65" charset="-120"/>
                <a:ea typeface="DFKai-SB" panose="03000509000000000000" pitchFamily="65" charset="-120"/>
                <a:sym typeface="+mn-ea"/>
              </a:rPr>
              <a:t> </a:t>
            </a:r>
            <a:r>
              <a:rPr lang="en-US" altLang="zh-CN" b="1" dirty="0">
                <a:solidFill>
                  <a:srgbClr val="FF0000"/>
                </a:solidFill>
                <a:latin typeface="DFKai-SB" panose="03000509000000000000" pitchFamily="65" charset="-120"/>
                <a:ea typeface="DFKai-SB" panose="03000509000000000000" pitchFamily="65" charset="-120"/>
                <a:sym typeface="+mn-ea"/>
              </a:rPr>
              <a:t>&amp; </a:t>
            </a:r>
            <a:r>
              <a:rPr lang="zh-CN" altLang="en-US" b="1" dirty="0">
                <a:solidFill>
                  <a:srgbClr val="7030A0"/>
                </a:solidFill>
                <a:latin typeface="DFKai-SB" panose="03000509000000000000" pitchFamily="65" charset="-120"/>
                <a:ea typeface="DFKai-SB" panose="03000509000000000000" pitchFamily="65" charset="-120"/>
              </a:rPr>
              <a:t>教養智慧</a:t>
            </a:r>
            <a:r>
              <a:rPr lang="en-US" altLang="zh-CN" b="1" dirty="0">
                <a:solidFill>
                  <a:srgbClr val="7030A0"/>
                </a:solidFill>
                <a:latin typeface="DFKai-SB" panose="03000509000000000000" pitchFamily="65" charset="-120"/>
                <a:ea typeface="DFKai-SB" panose="03000509000000000000" pitchFamily="65" charset="-120"/>
              </a:rPr>
              <a:t> </a:t>
            </a:r>
            <a:endParaRPr lang="zh-CN" altLang="en-US" sz="2400" b="1" dirty="0">
              <a:solidFill>
                <a:schemeClr val="tx1"/>
              </a:solidFill>
              <a:highlight>
                <a:srgbClr val="FFFF00"/>
              </a:highlight>
              <a:latin typeface="DFKai-SB" panose="03000509000000000000" pitchFamily="65" charset="-120"/>
              <a:ea typeface="DFKai-SB" panose="03000509000000000000" pitchFamily="65" charset="-120"/>
            </a:endParaRPr>
          </a:p>
        </p:txBody>
      </p:sp>
      <p:sp>
        <p:nvSpPr>
          <p:cNvPr id="3" name="Content Placeholder 2"/>
          <p:cNvSpPr>
            <a:spLocks noGrp="1"/>
          </p:cNvSpPr>
          <p:nvPr>
            <p:ph idx="1"/>
            <p:custDataLst>
              <p:tags r:id="rId1"/>
            </p:custDataLst>
          </p:nvPr>
        </p:nvSpPr>
        <p:spPr>
          <a:xfrm>
            <a:off x="609600" y="686435"/>
            <a:ext cx="10972800" cy="5800090"/>
          </a:xfrm>
        </p:spPr>
        <p:txBody>
          <a:bodyPr/>
          <a:lstStyle/>
          <a:p>
            <a:pPr algn="l">
              <a:buNone/>
            </a:pPr>
            <a:r>
              <a:rPr lang="en-US" altLang="zh-CN" sz="2600" dirty="0">
                <a:sym typeface="+mn-ea"/>
              </a:rPr>
              <a:t> </a:t>
            </a:r>
            <a:r>
              <a:rPr lang="zh-CN" altLang="en-US" b="1" dirty="0">
                <a:solidFill>
                  <a:srgbClr val="00B050"/>
                </a:solidFill>
                <a:highlight>
                  <a:srgbClr val="FFFF00"/>
                </a:highlight>
                <a:latin typeface="DFKai-SB" panose="03000509000000000000" pitchFamily="65" charset="-120"/>
                <a:ea typeface="DFKai-SB" panose="03000509000000000000" pitchFamily="65" charset="-120"/>
              </a:rPr>
              <a:t>個人反思</a:t>
            </a:r>
            <a:r>
              <a:rPr lang="en-US" altLang="zh-CN" b="1" dirty="0">
                <a:solidFill>
                  <a:srgbClr val="00B050"/>
                </a:solidFill>
                <a:highlight>
                  <a:srgbClr val="FFFF00"/>
                </a:highlight>
                <a:latin typeface="DFKai-SB" panose="03000509000000000000" pitchFamily="65" charset="-120"/>
                <a:ea typeface="DFKai-SB" panose="03000509000000000000" pitchFamily="65" charset="-120"/>
              </a:rPr>
              <a:t> Personal Reflection</a:t>
            </a:r>
            <a:r>
              <a:rPr lang="zh-CN" altLang="en-US" sz="2800" b="1" dirty="0">
                <a:solidFill>
                  <a:srgbClr val="00B050"/>
                </a:solidFill>
                <a:latin typeface="DFKai-SB" panose="03000509000000000000" pitchFamily="65" charset="-120"/>
                <a:ea typeface="DFKai-SB" panose="03000509000000000000" pitchFamily="65" charset="-120"/>
              </a:rPr>
              <a:t>：</a:t>
            </a:r>
            <a:endParaRPr lang="zh-CN" altLang="en-US" sz="2800" dirty="0">
              <a:sym typeface="+mn-ea"/>
            </a:endParaRPr>
          </a:p>
          <a:p>
            <a:pPr marL="357505" indent="-357505" algn="l">
              <a:buNone/>
            </a:pPr>
            <a:r>
              <a:rPr lang="en-US" altLang="zh-CN" sz="2800" dirty="0">
                <a:sym typeface="+mn-ea"/>
              </a:rPr>
              <a:t>How to love children? But to prevent spoiling? </a:t>
            </a:r>
          </a:p>
          <a:p>
            <a:pPr marL="357505" indent="-357505" algn="l">
              <a:buNone/>
            </a:pPr>
            <a:r>
              <a:rPr lang="en-US" altLang="zh-CN" sz="2800" dirty="0">
                <a:sym typeface="+mn-ea"/>
              </a:rPr>
              <a:t>What is true love?</a:t>
            </a:r>
            <a:endParaRPr lang="en-US" altLang="zh-CN" sz="2800" b="1" dirty="0">
              <a:solidFill>
                <a:srgbClr val="7030A0"/>
              </a:solidFill>
              <a:highlight>
                <a:srgbClr val="FFFF00"/>
              </a:highlight>
              <a:latin typeface="DFKai-SB" panose="03000509000000000000" pitchFamily="65" charset="-120"/>
              <a:ea typeface="DFKai-SB" panose="03000509000000000000" pitchFamily="65" charset="-120"/>
              <a:sym typeface="+mn-ea"/>
            </a:endParaRPr>
          </a:p>
          <a:p>
            <a:pPr marL="357505" indent="-357505" algn="l">
              <a:buNone/>
            </a:pPr>
            <a:endParaRPr lang="en-US" altLang="zh-CN" sz="2800" b="1" dirty="0">
              <a:solidFill>
                <a:srgbClr val="7030A0"/>
              </a:solidFill>
              <a:highlight>
                <a:srgbClr val="FFFF00"/>
              </a:highlight>
              <a:latin typeface="DFKai-SB" panose="03000509000000000000" pitchFamily="65" charset="-120"/>
              <a:ea typeface="DFKai-SB" panose="03000509000000000000" pitchFamily="65" charset="-120"/>
              <a:sym typeface="+mn-ea"/>
            </a:endParaRPr>
          </a:p>
          <a:p>
            <a:pPr marL="357505" indent="-357505" algn="l">
              <a:buNone/>
            </a:pPr>
            <a:endParaRPr lang="en-US" altLang="zh-CN" sz="2800" b="1" dirty="0">
              <a:solidFill>
                <a:srgbClr val="7030A0"/>
              </a:solidFill>
              <a:highlight>
                <a:srgbClr val="FFFF00"/>
              </a:highlight>
              <a:latin typeface="DFKai-SB" panose="03000509000000000000" pitchFamily="65" charset="-120"/>
              <a:ea typeface="DFKai-SB" panose="03000509000000000000" pitchFamily="65" charset="-120"/>
              <a:sym typeface="+mn-ea"/>
            </a:endParaRPr>
          </a:p>
          <a:p>
            <a:pPr marL="357505" indent="-357505">
              <a:buNone/>
            </a:pPr>
            <a:r>
              <a:rPr lang="zh-CN" altLang="en-US" b="1" dirty="0">
                <a:solidFill>
                  <a:srgbClr val="7030A0"/>
                </a:solidFill>
                <a:highlight>
                  <a:srgbClr val="FFFF00"/>
                </a:highlight>
                <a:latin typeface="DFKai-SB" panose="03000509000000000000" pitchFamily="65" charset="-120"/>
                <a:ea typeface="DFKai-SB" panose="03000509000000000000" pitchFamily="65" charset="-120"/>
              </a:rPr>
              <a:t>教養智慧</a:t>
            </a:r>
            <a:r>
              <a:rPr lang="zh-CN" altLang="en-US" sz="2800" b="1" dirty="0">
                <a:solidFill>
                  <a:srgbClr val="00B0F0"/>
                </a:solidFill>
                <a:latin typeface="DFKai-SB" panose="03000509000000000000" pitchFamily="65" charset="-120"/>
                <a:ea typeface="DFKai-SB" panose="03000509000000000000" pitchFamily="65" charset="-120"/>
              </a:rPr>
              <a:t>：</a:t>
            </a:r>
            <a:endParaRPr lang="en-US" altLang="zh-CN" sz="2800" b="1" dirty="0">
              <a:solidFill>
                <a:srgbClr val="00B0F0"/>
              </a:solidFill>
              <a:latin typeface="DFKai-SB" panose="03000509000000000000" pitchFamily="65" charset="-120"/>
              <a:ea typeface="DFKai-SB" panose="03000509000000000000" pitchFamily="65" charset="-120"/>
            </a:endParaRPr>
          </a:p>
          <a:p>
            <a:pPr marL="357505" indent="-357505">
              <a:buNone/>
            </a:pPr>
            <a:r>
              <a:rPr lang="en-US" altLang="ja-JP" sz="2800" b="1" dirty="0">
                <a:solidFill>
                  <a:srgbClr val="00B0F0"/>
                </a:solidFill>
                <a:latin typeface="DFKai-SB" panose="03000509000000000000" pitchFamily="65" charset="-120"/>
                <a:ea typeface="DFKai-SB" panose="03000509000000000000" pitchFamily="65" charset="-120"/>
              </a:rPr>
              <a:t>"</a:t>
            </a:r>
            <a:r>
              <a:rPr lang="ja-JP" altLang="en-US" sz="2800">
                <a:solidFill>
                  <a:srgbClr val="00B0F0"/>
                </a:solidFill>
                <a:latin typeface="DFKai-SB" panose="03000509000000000000" pitchFamily="65" charset="-120"/>
                <a:ea typeface="DFKai-SB" panose="03000509000000000000" pitchFamily="65" charset="-120"/>
              </a:rPr>
              <a:t>教养孩童、使他走当行的道、就是到老他也不偏离。</a:t>
            </a:r>
            <a:r>
              <a:rPr lang="en-US" altLang="ja-JP" sz="2800" b="1" dirty="0">
                <a:solidFill>
                  <a:srgbClr val="00B0F0"/>
                </a:solidFill>
                <a:latin typeface="DFKai-SB" panose="03000509000000000000" pitchFamily="65" charset="-120"/>
                <a:ea typeface="DFKai-SB" panose="03000509000000000000" pitchFamily="65" charset="-120"/>
              </a:rPr>
              <a:t>" </a:t>
            </a:r>
            <a:r>
              <a:rPr lang="en-US" altLang="ja-JP" sz="1800" dirty="0">
                <a:solidFill>
                  <a:srgbClr val="00B0F0"/>
                </a:solidFill>
                <a:latin typeface="DFKai-SB" panose="03000509000000000000" pitchFamily="65" charset="-120"/>
                <a:ea typeface="DFKai-SB" panose="03000509000000000000" pitchFamily="65" charset="-120"/>
              </a:rPr>
              <a:t>(Pro22:6 CUV)</a:t>
            </a:r>
          </a:p>
          <a:p>
            <a:pPr marL="357505" indent="-357505">
              <a:buNone/>
            </a:pPr>
            <a:r>
              <a:rPr lang="en-US" altLang="zh-CN" sz="2800" b="1" dirty="0">
                <a:latin typeface="DFKai-SB" panose="03000509000000000000" pitchFamily="65" charset="-120"/>
                <a:ea typeface="DFKai-SB" panose="03000509000000000000" pitchFamily="65" charset="-120"/>
              </a:rPr>
              <a:t>"</a:t>
            </a:r>
            <a:r>
              <a:rPr lang="en-US" altLang="zh-CN" sz="2800" dirty="0">
                <a:latin typeface="DFKai-SB" panose="03000509000000000000" pitchFamily="65" charset="-120"/>
                <a:ea typeface="DFKai-SB" panose="03000509000000000000" pitchFamily="65" charset="-120"/>
              </a:rPr>
              <a:t>Train a child in the way he should go, and when he is old he will not turn from it." (Pro22:6 NIV)</a:t>
            </a:r>
            <a:endParaRPr lang="zh-CN" altLang="en-US" sz="2800" dirty="0">
              <a:latin typeface="DFKai-SB" panose="03000509000000000000" pitchFamily="65" charset="-120"/>
              <a:ea typeface="DFKai-SB" panose="03000509000000000000" pitchFamily="65" charset="-120"/>
            </a:endParaRPr>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WPP_GENERATETEXT" val="1"/>
</p:tagLst>
</file>

<file path=ppt/tags/tag6.xml><?xml version="1.0" encoding="utf-8"?>
<p:tagLst xmlns:a="http://schemas.openxmlformats.org/drawingml/2006/main" xmlns:r="http://schemas.openxmlformats.org/officeDocument/2006/relationships" xmlns:p="http://schemas.openxmlformats.org/presentationml/2006/main">
  <p:tag name="TABLE_ENDDRAG_ORIGIN_RECT" val="884*430"/>
  <p:tag name="TABLE_ENDDRAG_RECT" val="39*87*884*430"/>
</p:tagLst>
</file>

<file path=ppt/theme/theme1.xml><?xml version="1.0" encoding="utf-8"?>
<a:theme xmlns:a="http://schemas.openxmlformats.org/drawingml/2006/main" name="Orange Waves">
  <a:themeElements>
    <a:clrScheme name="Orange Waves 13">
      <a:dk1>
        <a:srgbClr val="000000"/>
      </a:dk1>
      <a:lt1>
        <a:srgbClr val="FFFFFF"/>
      </a:lt1>
      <a:dk2>
        <a:srgbClr val="000000"/>
      </a:dk2>
      <a:lt2>
        <a:srgbClr val="969696"/>
      </a:lt2>
      <a:accent1>
        <a:srgbClr val="C73109"/>
      </a:accent1>
      <a:accent2>
        <a:srgbClr val="FF5050"/>
      </a:accent2>
      <a:accent3>
        <a:srgbClr val="FFFFFF"/>
      </a:accent3>
      <a:accent4>
        <a:srgbClr val="000000"/>
      </a:accent4>
      <a:accent5>
        <a:srgbClr val="E0ADAA"/>
      </a:accent5>
      <a:accent6>
        <a:srgbClr val="E74848"/>
      </a:accent6>
      <a:hlink>
        <a:srgbClr val="4D4D4D"/>
      </a:hlink>
      <a:folHlink>
        <a:srgbClr val="777777"/>
      </a:folHlink>
    </a:clrScheme>
    <a:fontScheme name="Orange Waves">
      <a:majorFont>
        <a:latin typeface="Arial"/>
        <a:ea typeface="SimSun"/>
        <a:cs typeface=""/>
      </a:majorFont>
      <a:minorFont>
        <a:latin typeface="Arial"/>
        <a:ea typeface="SimSun"/>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raClrScheme>
      <a:clrScheme name="Orange Wave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Orange Waves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Orange Waves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Orange Waves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Orange Waves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Orange Waves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Orange Waves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Orange Waves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Orange Waves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Orange Waves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Orange Waves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Orange Waves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Orange Waves 13">
        <a:dk1>
          <a:srgbClr val="000000"/>
        </a:dk1>
        <a:lt1>
          <a:srgbClr val="FFFFFF"/>
        </a:lt1>
        <a:dk2>
          <a:srgbClr val="000000"/>
        </a:dk2>
        <a:lt2>
          <a:srgbClr val="969696"/>
        </a:lt2>
        <a:accent1>
          <a:srgbClr val="C73109"/>
        </a:accent1>
        <a:accent2>
          <a:srgbClr val="FF5050"/>
        </a:accent2>
        <a:accent3>
          <a:srgbClr val="FFFFFF"/>
        </a:accent3>
        <a:accent4>
          <a:srgbClr val="000000"/>
        </a:accent4>
        <a:accent5>
          <a:srgbClr val="E0ADAA"/>
        </a:accent5>
        <a:accent6>
          <a:srgbClr val="E74848"/>
        </a:accent6>
        <a:hlink>
          <a:srgbClr val="4D4D4D"/>
        </a:hlink>
        <a:folHlink>
          <a:srgbClr val="777777"/>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2202</TotalTime>
  <Words>616</Words>
  <Application>Microsoft Macintosh PowerPoint</Application>
  <PresentationFormat>Widescreen</PresentationFormat>
  <Paragraphs>81</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DFKai-SB</vt:lpstr>
      <vt:lpstr>Wingdings</vt:lpstr>
      <vt:lpstr>Orange Waves</vt:lpstr>
      <vt:lpstr>Exodus 出埃及記 32:01-10  Moses and Parenting: the Golden Calf  </vt:lpstr>
      <vt:lpstr>Do you remember the Ten Commandments? 出埃及記(Exodus) 16:32-36</vt:lpstr>
      <vt:lpstr>PowerPoint Presentation</vt:lpstr>
      <vt:lpstr>Study Exodus 32 from the Parenting Perspective</vt:lpstr>
      <vt:lpstr>Question to Children 1 (Exo32:1)</vt:lpstr>
      <vt:lpstr>Question to Children 2 (Exo32:1)</vt:lpstr>
      <vt:lpstr>Question to Parents (Exo32:2-5) </vt:lpstr>
      <vt:lpstr>Question to Parents and Children (Exo32:10)</vt:lpstr>
      <vt:lpstr>個人反思 &amp; 教養智慧 </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約書亞記四章19-24節</dc:title>
  <dc:creator>STEVE LIN</dc:creator>
  <cp:lastModifiedBy>Charles D</cp:lastModifiedBy>
  <cp:revision>266</cp:revision>
  <dcterms:created xsi:type="dcterms:W3CDTF">2024-01-10T14:09:00Z</dcterms:created>
  <dcterms:modified xsi:type="dcterms:W3CDTF">2025-09-22T03:47:15Z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E2CDD37EF5E445F8B804523E65AA62AC_13</vt:lpwstr>
  </property>
  <property fmtid="{D5CDD505-2E9C-101B-9397-08002B2CF9AE}" pid="3" name="KSOProductBuildVer">
    <vt:lpwstr>1033-12.2.0.21931</vt:lpwstr>
  </property>
</Properties>
</file>

<file path=docProps/thumbnail.jpeg>
</file>